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uya Far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Merriweather-italic.fntdata"/><Relationship Id="rId10" Type="http://schemas.openxmlformats.org/officeDocument/2006/relationships/slide" Target="slides/slide4.xml"/><Relationship Id="rId32" Type="http://schemas.openxmlformats.org/officeDocument/2006/relationships/font" Target="fonts/Merriweather-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erriweather-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4T22:29:41.682">
    <p:pos x="54" y="86"/>
    <p:text>New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e8a88a0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e8a88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e8a88a04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e8a88a04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rPr>
              <a:t>Start reading this after first paragraph. </a:t>
            </a:r>
            <a:endParaRPr sz="1500"/>
          </a:p>
          <a:p>
            <a:pPr indent="-323850" lvl="0" marL="457200" rtl="0" algn="l">
              <a:spcBef>
                <a:spcPts val="0"/>
              </a:spcBef>
              <a:spcAft>
                <a:spcPts val="0"/>
              </a:spcAft>
              <a:buSzPts val="1500"/>
              <a:buAutoNum type="arabicPeriod"/>
            </a:pPr>
            <a:r>
              <a:rPr lang="en" sz="1500"/>
              <a:t>Fig. 9. demonstrates the cloud functions, which are written in javascript, and most of the cloud functions are update functions and each sensor for each animal has its own cloud function. </a:t>
            </a:r>
            <a:endParaRPr sz="1500"/>
          </a:p>
          <a:p>
            <a:pPr indent="-323850" lvl="0" marL="457200" rtl="0" algn="l">
              <a:spcBef>
                <a:spcPts val="0"/>
              </a:spcBef>
              <a:spcAft>
                <a:spcPts val="0"/>
              </a:spcAft>
              <a:buSzPts val="1500"/>
              <a:buAutoNum type="arabicPeriod"/>
            </a:pPr>
            <a:r>
              <a:rPr lang="en" sz="1500"/>
              <a:t>These update functions execute when data is inserted into the respective sensors path in the database. </a:t>
            </a:r>
            <a:endParaRPr sz="1500"/>
          </a:p>
          <a:p>
            <a:pPr indent="-323850" lvl="0" marL="457200" rtl="0" algn="l">
              <a:spcBef>
                <a:spcPts val="0"/>
              </a:spcBef>
              <a:spcAft>
                <a:spcPts val="0"/>
              </a:spcAft>
              <a:buSzPts val="1500"/>
              <a:buAutoNum type="arabicPeriod"/>
            </a:pPr>
            <a:r>
              <a:rPr lang="en" sz="1500"/>
              <a:t>Once data is inserted, the cloud function shifts data. </a:t>
            </a:r>
            <a:endParaRPr sz="1500"/>
          </a:p>
          <a:p>
            <a:pPr indent="-323850" lvl="0" marL="457200" rtl="0" algn="l">
              <a:spcBef>
                <a:spcPts val="0"/>
              </a:spcBef>
              <a:spcAft>
                <a:spcPts val="0"/>
              </a:spcAft>
              <a:buSzPts val="1500"/>
              <a:buAutoNum type="arabicPeriod"/>
            </a:pPr>
            <a:r>
              <a:rPr lang="en" sz="1500"/>
              <a:t>The shifting can be thought of as a First in First out (FIFO) data structure where inserting a element will push an element into the front of a queue or list.</a:t>
            </a:r>
            <a:endParaRPr sz="1500"/>
          </a:p>
          <a:p>
            <a:pPr indent="0" lvl="0" marL="0" rtl="0" algn="l">
              <a:spcBef>
                <a:spcPts val="0"/>
              </a:spcBef>
              <a:spcAft>
                <a:spcPts val="0"/>
              </a:spcAft>
              <a:buNone/>
            </a:pPr>
            <a:r>
              <a:rPr b="1" lang="en" sz="1500"/>
              <a:t>	Once done, pass it to Dominic</a:t>
            </a:r>
            <a:endParaRPr b="1"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e771c163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e771c163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e8a88a04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e8a88a04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e8a88a0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e8a88a0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Read this first</a:t>
            </a:r>
            <a:endParaRPr b="1" sz="1400"/>
          </a:p>
          <a:p>
            <a:pPr indent="0" lvl="0" marL="0" rtl="0" algn="l">
              <a:spcBef>
                <a:spcPts val="0"/>
              </a:spcBef>
              <a:spcAft>
                <a:spcPts val="0"/>
              </a:spcAft>
              <a:buClr>
                <a:schemeClr val="dk1"/>
              </a:buClr>
              <a:buSzPts val="1100"/>
              <a:buFont typeface="Arial"/>
              <a:buNone/>
            </a:pPr>
            <a:r>
              <a:rPr lang="en" sz="1400"/>
              <a:t>With the project focusing on three different animal groups, three different web pages were made that could be accessed from the website’s navigation bar. Each of the pages hold the sensors that are specific to their animal</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e8a88a04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e8a88a04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e8a88a04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e8a88a04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e8a88a0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e8a88a0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e8a88a04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e8a88a04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1be0917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1be0917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3e4ba9e97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3e4ba9e97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e8a88a04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e8a88a04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e4ba9e97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e4ba9e97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e4ba9e97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e4ba9e97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e771c16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e771c16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e771c163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e771c16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e771c16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e771c16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e771c163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e771c163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e771c163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3e771c163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t>Start reading this after first paragraph. </a:t>
            </a:r>
            <a:endParaRPr b="1" sz="1500"/>
          </a:p>
          <a:p>
            <a:pPr indent="-323850" lvl="0" marL="457200" rtl="0" algn="l">
              <a:spcBef>
                <a:spcPts val="0"/>
              </a:spcBef>
              <a:spcAft>
                <a:spcPts val="0"/>
              </a:spcAft>
              <a:buSzPts val="1500"/>
              <a:buAutoNum type="arabicPeriod"/>
            </a:pPr>
            <a:r>
              <a:rPr lang="en" sz="1500"/>
              <a:t>As we can see in our block diagram, the cloud sits between the user interface and an animal node’s microcontroller</a:t>
            </a:r>
            <a:endParaRPr sz="1500"/>
          </a:p>
          <a:p>
            <a:pPr indent="-323850" lvl="0" marL="457200" rtl="0" algn="l">
              <a:spcBef>
                <a:spcPts val="0"/>
              </a:spcBef>
              <a:spcAft>
                <a:spcPts val="0"/>
              </a:spcAft>
              <a:buSzPts val="1500"/>
              <a:buAutoNum type="arabicPeriod"/>
            </a:pPr>
            <a:r>
              <a:rPr lang="en" sz="1500"/>
              <a:t>In the cloud for storage we went with the Firebase realtime database which provides us a fast way to read and store data collected by our sensors.</a:t>
            </a:r>
            <a:endParaRPr sz="1500"/>
          </a:p>
          <a:p>
            <a:pPr indent="-323850" lvl="0" marL="457200" rtl="0" algn="l">
              <a:spcBef>
                <a:spcPts val="0"/>
              </a:spcBef>
              <a:spcAft>
                <a:spcPts val="0"/>
              </a:spcAft>
              <a:buSzPts val="1500"/>
              <a:buAutoNum type="arabicPeriod"/>
            </a:pPr>
            <a:r>
              <a:rPr lang="en" sz="1500"/>
              <a:t>Cloud storage will also be responsible for holding the user input which will be used in the control part of the project which is adjusting the temperature. </a:t>
            </a:r>
            <a:endParaRPr sz="1500"/>
          </a:p>
          <a:p>
            <a:pPr indent="-323850" lvl="0" marL="457200" rtl="0" algn="l">
              <a:spcBef>
                <a:spcPts val="0"/>
              </a:spcBef>
              <a:spcAft>
                <a:spcPts val="0"/>
              </a:spcAft>
              <a:buSzPts val="1500"/>
              <a:buAutoNum type="arabicPeriod"/>
            </a:pPr>
            <a:r>
              <a:rPr lang="en" sz="1500"/>
              <a:t>Cloud is mostly firebase powered and the features of using firebase is we can manipulate the data using the cloud functions.</a:t>
            </a:r>
            <a:endParaRPr sz="1500"/>
          </a:p>
          <a:p>
            <a:pPr indent="-323850" lvl="0" marL="457200" rtl="0" algn="l">
              <a:spcBef>
                <a:spcPts val="0"/>
              </a:spcBef>
              <a:spcAft>
                <a:spcPts val="0"/>
              </a:spcAft>
              <a:buSzPts val="1500"/>
              <a:buAutoNum type="arabicPeriod"/>
            </a:pPr>
            <a:r>
              <a:rPr lang="en" sz="1500"/>
              <a:t>Cloud functions will handle all the request for obtaining the data and sorting the data collected in the database</a:t>
            </a:r>
            <a:endParaRPr sz="1500"/>
          </a:p>
          <a:p>
            <a:pPr indent="0" lvl="0" marL="0" rtl="0" algn="l">
              <a:spcBef>
                <a:spcPts val="0"/>
              </a:spcBef>
              <a:spcAft>
                <a:spcPts val="0"/>
              </a:spcAft>
              <a:buNone/>
            </a:pPr>
            <a:r>
              <a:rPr b="1" lang="en" sz="1500"/>
              <a:t>	After finishing this, read the bullet points on the right side of image. </a:t>
            </a:r>
            <a:endParaRPr b="1"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86500" y="137325"/>
            <a:ext cx="8074500" cy="12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500"/>
              <a:t>SmartZoo </a:t>
            </a:r>
            <a:endParaRPr b="1" sz="4500"/>
          </a:p>
          <a:p>
            <a:pPr indent="0" lvl="0" marL="0" rtl="0" algn="ctr">
              <a:spcBef>
                <a:spcPts val="0"/>
              </a:spcBef>
              <a:spcAft>
                <a:spcPts val="0"/>
              </a:spcAft>
              <a:buNone/>
            </a:pPr>
            <a:r>
              <a:rPr b="1" lang="en" sz="4500"/>
              <a:t>Controlling </a:t>
            </a:r>
            <a:r>
              <a:rPr b="1" lang="en" sz="3100"/>
              <a:t>&amp;</a:t>
            </a:r>
            <a:r>
              <a:rPr b="1" lang="en" sz="4500"/>
              <a:t> Monitoring system</a:t>
            </a:r>
            <a:endParaRPr b="1" sz="4500"/>
          </a:p>
        </p:txBody>
      </p:sp>
      <p:sp>
        <p:nvSpPr>
          <p:cNvPr id="65" name="Google Shape;65;p13"/>
          <p:cNvSpPr txBox="1"/>
          <p:nvPr>
            <p:ph idx="1" type="subTitle"/>
          </p:nvPr>
        </p:nvSpPr>
        <p:spPr>
          <a:xfrm>
            <a:off x="3436800" y="3308699"/>
            <a:ext cx="4242600" cy="128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D9D9D9"/>
                </a:solidFill>
              </a:rPr>
              <a:t>ECE 186B - Senior Design II</a:t>
            </a:r>
            <a:endParaRPr>
              <a:solidFill>
                <a:srgbClr val="D9D9D9"/>
              </a:solidFill>
            </a:endParaRPr>
          </a:p>
          <a:p>
            <a:pPr indent="0" lvl="0" marL="0" rtl="0" algn="ctr">
              <a:spcBef>
                <a:spcPts val="0"/>
              </a:spcBef>
              <a:spcAft>
                <a:spcPts val="0"/>
              </a:spcAft>
              <a:buNone/>
            </a:pPr>
            <a:r>
              <a:rPr lang="en">
                <a:solidFill>
                  <a:srgbClr val="D9D9D9"/>
                </a:solidFill>
              </a:rPr>
              <a:t>Dr. Shahab Tayeb</a:t>
            </a:r>
            <a:endParaRPr>
              <a:solidFill>
                <a:srgbClr val="D9D9D9"/>
              </a:solidFill>
            </a:endParaRPr>
          </a:p>
          <a:p>
            <a:pPr indent="0" lvl="0" marL="0" rtl="0" algn="ctr">
              <a:spcBef>
                <a:spcPts val="0"/>
              </a:spcBef>
              <a:spcAft>
                <a:spcPts val="0"/>
              </a:spcAft>
              <a:buNone/>
            </a:pPr>
            <a:r>
              <a:rPr lang="en">
                <a:solidFill>
                  <a:srgbClr val="D9D9D9"/>
                </a:solidFill>
              </a:rPr>
              <a:t>Spring 2023</a:t>
            </a:r>
            <a:endParaRPr>
              <a:solidFill>
                <a:srgbClr val="D9D9D9"/>
              </a:solidFill>
            </a:endParaRPr>
          </a:p>
          <a:p>
            <a:pPr indent="0" lvl="0" marL="0" rtl="0" algn="ctr">
              <a:spcBef>
                <a:spcPts val="0"/>
              </a:spcBef>
              <a:spcAft>
                <a:spcPts val="0"/>
              </a:spcAft>
              <a:buNone/>
            </a:pPr>
            <a:r>
              <a:t/>
            </a:r>
            <a:endParaRPr/>
          </a:p>
        </p:txBody>
      </p:sp>
      <p:sp>
        <p:nvSpPr>
          <p:cNvPr id="66" name="Google Shape;66;p13"/>
          <p:cNvSpPr txBox="1"/>
          <p:nvPr/>
        </p:nvSpPr>
        <p:spPr>
          <a:xfrm>
            <a:off x="1822850" y="4141150"/>
            <a:ext cx="7149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D9D9D9"/>
                </a:solidFill>
                <a:latin typeface="Roboto"/>
                <a:ea typeface="Roboto"/>
                <a:cs typeface="Roboto"/>
                <a:sym typeface="Roboto"/>
              </a:rPr>
              <a:t>Group members: </a:t>
            </a:r>
            <a:endParaRPr>
              <a:solidFill>
                <a:srgbClr val="D9D9D9"/>
              </a:solidFill>
              <a:latin typeface="Roboto"/>
              <a:ea typeface="Roboto"/>
              <a:cs typeface="Roboto"/>
              <a:sym typeface="Roboto"/>
            </a:endParaRPr>
          </a:p>
          <a:p>
            <a:pPr indent="0" lvl="0" marL="0" rtl="0" algn="ctr">
              <a:spcBef>
                <a:spcPts val="0"/>
              </a:spcBef>
              <a:spcAft>
                <a:spcPts val="0"/>
              </a:spcAft>
              <a:buNone/>
            </a:pPr>
            <a:r>
              <a:rPr lang="en" sz="1900">
                <a:solidFill>
                  <a:srgbClr val="D9D9D9"/>
                </a:solidFill>
                <a:latin typeface="Roboto"/>
                <a:ea typeface="Roboto"/>
                <a:cs typeface="Roboto"/>
                <a:sym typeface="Roboto"/>
              </a:rPr>
              <a:t>Puya Fard, Sahildeep Singh, Dominic Keifer, Rafael Hernandez</a:t>
            </a:r>
            <a:endParaRPr sz="1900">
              <a:solidFill>
                <a:srgbClr val="D9D9D9"/>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202700" y="1808325"/>
            <a:ext cx="6532649" cy="2955325"/>
          </a:xfrm>
          <a:prstGeom prst="rect">
            <a:avLst/>
          </a:prstGeom>
          <a:noFill/>
          <a:ln>
            <a:noFill/>
          </a:ln>
        </p:spPr>
      </p:pic>
      <p:sp>
        <p:nvSpPr>
          <p:cNvPr id="148" name="Google Shape;148;p22"/>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Firebase Realtime Database</a:t>
            </a:r>
            <a:endParaRPr sz="2500">
              <a:solidFill>
                <a:srgbClr val="FFE599"/>
              </a:solidFill>
            </a:endParaRPr>
          </a:p>
        </p:txBody>
      </p:sp>
      <p:sp>
        <p:nvSpPr>
          <p:cNvPr id="149" name="Google Shape;149;p22"/>
          <p:cNvSpPr txBox="1"/>
          <p:nvPr/>
        </p:nvSpPr>
        <p:spPr>
          <a:xfrm>
            <a:off x="257175" y="720500"/>
            <a:ext cx="87276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lt1"/>
                </a:solidFill>
                <a:latin typeface="Roboto"/>
                <a:ea typeface="Roboto"/>
                <a:cs typeface="Roboto"/>
                <a:sym typeface="Roboto"/>
              </a:rPr>
              <a:t>In the figure below, Fig. 8. we can see the node called </a:t>
            </a:r>
            <a:r>
              <a:rPr lang="en" sz="1000">
                <a:solidFill>
                  <a:srgbClr val="FFE599"/>
                </a:solidFill>
                <a:latin typeface="Roboto"/>
                <a:ea typeface="Roboto"/>
                <a:cs typeface="Roboto"/>
                <a:sym typeface="Roboto"/>
              </a:rPr>
              <a:t>“Chart-Time”</a:t>
            </a:r>
            <a:r>
              <a:rPr lang="en" sz="1000">
                <a:solidFill>
                  <a:schemeClr val="lt1"/>
                </a:solidFill>
                <a:latin typeface="Roboto"/>
                <a:ea typeface="Roboto"/>
                <a:cs typeface="Roboto"/>
                <a:sym typeface="Roboto"/>
              </a:rPr>
              <a:t>. This node stores sensor readings corresponding to the time they were taken. We have 30- minute intervals between collecting data so it is stored in 30-minute intervals at points such as: “1330”,”1400”,”1430”... and so on. This data was ordered like this in the ChartTime node so it can be easily pulled from the website, so we can show that data in a chart which gives users another</a:t>
            </a:r>
            <a:endParaRPr sz="1000">
              <a:solidFill>
                <a:schemeClr val="lt1"/>
              </a:solidFill>
              <a:latin typeface="Roboto"/>
              <a:ea typeface="Roboto"/>
              <a:cs typeface="Roboto"/>
              <a:sym typeface="Roboto"/>
            </a:endParaRPr>
          </a:p>
          <a:p>
            <a:pPr indent="0" lvl="0" marL="0" rtl="0" algn="just">
              <a:spcBef>
                <a:spcPts val="0"/>
              </a:spcBef>
              <a:spcAft>
                <a:spcPts val="0"/>
              </a:spcAft>
              <a:buNone/>
            </a:pPr>
            <a:r>
              <a:rPr lang="en" sz="1000">
                <a:solidFill>
                  <a:schemeClr val="lt1"/>
                </a:solidFill>
                <a:latin typeface="Roboto"/>
                <a:ea typeface="Roboto"/>
                <a:cs typeface="Roboto"/>
                <a:sym typeface="Roboto"/>
              </a:rPr>
              <a:t>way to interpret the data collected by our sensors.</a:t>
            </a:r>
            <a:endParaRPr sz="1000">
              <a:solidFill>
                <a:schemeClr val="lt1"/>
              </a:solidFill>
              <a:latin typeface="Roboto"/>
              <a:ea typeface="Roboto"/>
              <a:cs typeface="Roboto"/>
              <a:sym typeface="Roboto"/>
            </a:endParaRPr>
          </a:p>
          <a:p>
            <a:pPr indent="0" lvl="0" marL="0" rtl="0" algn="just">
              <a:spcBef>
                <a:spcPts val="0"/>
              </a:spcBef>
              <a:spcAft>
                <a:spcPts val="0"/>
              </a:spcAft>
              <a:buNone/>
            </a:pPr>
            <a:r>
              <a:t/>
            </a:r>
            <a:endParaRPr sz="1000">
              <a:solidFill>
                <a:schemeClr val="lt1"/>
              </a:solidFill>
              <a:latin typeface="Roboto"/>
              <a:ea typeface="Roboto"/>
              <a:cs typeface="Roboto"/>
              <a:sym typeface="Roboto"/>
            </a:endParaRPr>
          </a:p>
        </p:txBody>
      </p:sp>
      <p:sp>
        <p:nvSpPr>
          <p:cNvPr id="150" name="Google Shape;150;p22"/>
          <p:cNvSpPr txBox="1"/>
          <p:nvPr/>
        </p:nvSpPr>
        <p:spPr>
          <a:xfrm>
            <a:off x="2152600" y="4789875"/>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8: ChartTime data</a:t>
            </a:r>
            <a:endParaRPr sz="700">
              <a:solidFill>
                <a:schemeClr val="lt1"/>
              </a:solidFill>
              <a:latin typeface="Roboto"/>
              <a:ea typeface="Roboto"/>
              <a:cs typeface="Roboto"/>
              <a:sym typeface="Roboto"/>
            </a:endParaRPr>
          </a:p>
        </p:txBody>
      </p:sp>
      <p:sp>
        <p:nvSpPr>
          <p:cNvPr id="151" name="Google Shape;151;p22"/>
          <p:cNvSpPr txBox="1"/>
          <p:nvPr/>
        </p:nvSpPr>
        <p:spPr>
          <a:xfrm>
            <a:off x="6865875" y="1720275"/>
            <a:ext cx="21189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lt1"/>
                </a:solidFill>
                <a:latin typeface="Roboto"/>
                <a:ea typeface="Roboto"/>
                <a:cs typeface="Roboto"/>
                <a:sym typeface="Roboto"/>
              </a:rPr>
              <a:t>We can see under the ChartTime node that we have the Elephant, Reptile, and Stingray nodes. These nodes also contain sensor readings for the respective animal and it contains the 48 previous</a:t>
            </a:r>
            <a:endParaRPr sz="1000">
              <a:solidFill>
                <a:schemeClr val="lt1"/>
              </a:solidFill>
              <a:latin typeface="Roboto"/>
              <a:ea typeface="Roboto"/>
              <a:cs typeface="Roboto"/>
              <a:sym typeface="Roboto"/>
            </a:endParaRPr>
          </a:p>
          <a:p>
            <a:pPr indent="0" lvl="0" marL="0" rtl="0" algn="just">
              <a:spcBef>
                <a:spcPts val="0"/>
              </a:spcBef>
              <a:spcAft>
                <a:spcPts val="0"/>
              </a:spcAft>
              <a:buNone/>
            </a:pPr>
            <a:r>
              <a:rPr lang="en" sz="1000">
                <a:solidFill>
                  <a:schemeClr val="lt1"/>
                </a:solidFill>
                <a:latin typeface="Roboto"/>
                <a:ea typeface="Roboto"/>
                <a:cs typeface="Roboto"/>
                <a:sym typeface="Roboto"/>
              </a:rPr>
              <a:t>values of the sensors.</a:t>
            </a:r>
            <a:endParaRPr sz="1000">
              <a:solidFill>
                <a:schemeClr val="lt1"/>
              </a:solidFill>
              <a:latin typeface="Roboto"/>
              <a:ea typeface="Roboto"/>
              <a:cs typeface="Roboto"/>
              <a:sym typeface="Roboto"/>
            </a:endParaRPr>
          </a:p>
          <a:p>
            <a:pPr indent="0" lvl="0" marL="0" rtl="0" algn="just">
              <a:spcBef>
                <a:spcPts val="0"/>
              </a:spcBef>
              <a:spcAft>
                <a:spcPts val="0"/>
              </a:spcAft>
              <a:buNone/>
            </a:pPr>
            <a:r>
              <a:t/>
            </a:r>
            <a:endParaRPr sz="10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143450" y="1679175"/>
            <a:ext cx="6316425" cy="3294024"/>
          </a:xfrm>
          <a:prstGeom prst="rect">
            <a:avLst/>
          </a:prstGeom>
          <a:noFill/>
          <a:ln>
            <a:noFill/>
          </a:ln>
        </p:spPr>
      </p:pic>
      <p:sp>
        <p:nvSpPr>
          <p:cNvPr id="157" name="Google Shape;157;p23"/>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Firebase Cloud Functions</a:t>
            </a:r>
            <a:endParaRPr sz="2500">
              <a:solidFill>
                <a:srgbClr val="FFE599"/>
              </a:solidFill>
            </a:endParaRPr>
          </a:p>
        </p:txBody>
      </p:sp>
      <p:sp>
        <p:nvSpPr>
          <p:cNvPr id="158" name="Google Shape;158;p23"/>
          <p:cNvSpPr txBox="1"/>
          <p:nvPr/>
        </p:nvSpPr>
        <p:spPr>
          <a:xfrm>
            <a:off x="35850" y="800825"/>
            <a:ext cx="90048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FFE599"/>
                </a:solidFill>
              </a:rPr>
              <a:t>The cloud functions</a:t>
            </a:r>
            <a:r>
              <a:rPr lang="en" sz="1000">
                <a:solidFill>
                  <a:schemeClr val="lt1"/>
                </a:solidFill>
              </a:rPr>
              <a:t> were a important part of this project because it took burden off the arduino microcontrollers which provides us with more battery life since it has to compute less things. At first, we had the microcontroller insert and shift data around in the real time database. We measured this and used to take about 3 minutes for the arduino to insert and shift the data correctly in the database. This is mainly due to the fact that it had to send 48 read requests and 48 write requests to the database for each sensor. We then employed cloud functions into our project and saw that the same task now takes 10-15 seconds.</a:t>
            </a:r>
            <a:endParaRPr sz="1000">
              <a:solidFill>
                <a:schemeClr val="lt1"/>
              </a:solidFill>
            </a:endParaRPr>
          </a:p>
        </p:txBody>
      </p:sp>
      <p:sp>
        <p:nvSpPr>
          <p:cNvPr id="159" name="Google Shape;159;p23"/>
          <p:cNvSpPr txBox="1"/>
          <p:nvPr/>
        </p:nvSpPr>
        <p:spPr>
          <a:xfrm>
            <a:off x="1838975" y="49047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9: Cloud Functions</a:t>
            </a:r>
            <a:endParaRPr sz="7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Designing User Interface</a:t>
            </a:r>
            <a:endParaRPr sz="2500">
              <a:solidFill>
                <a:srgbClr val="FFE599"/>
              </a:solidFill>
            </a:endParaRPr>
          </a:p>
        </p:txBody>
      </p:sp>
      <p:sp>
        <p:nvSpPr>
          <p:cNvPr id="165" name="Google Shape;165;p24"/>
          <p:cNvSpPr txBox="1"/>
          <p:nvPr/>
        </p:nvSpPr>
        <p:spPr>
          <a:xfrm>
            <a:off x="176850" y="722875"/>
            <a:ext cx="879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The Fig. 9: </a:t>
            </a:r>
            <a:r>
              <a:rPr lang="en" sz="1000">
                <a:solidFill>
                  <a:srgbClr val="FFE599"/>
                </a:solidFill>
                <a:latin typeface="Roboto"/>
                <a:ea typeface="Roboto"/>
                <a:cs typeface="Roboto"/>
                <a:sym typeface="Roboto"/>
              </a:rPr>
              <a:t>User interface block diagram</a:t>
            </a:r>
            <a:r>
              <a:rPr lang="en" sz="1000">
                <a:solidFill>
                  <a:schemeClr val="lt1"/>
                </a:solidFill>
                <a:latin typeface="Roboto"/>
                <a:ea typeface="Roboto"/>
                <a:cs typeface="Roboto"/>
                <a:sym typeface="Roboto"/>
              </a:rPr>
              <a:t> is created to help us visualize specific components of our user interface module. Some of these modules are the Secure login portal, controlling, monitoring, live camera feed, and control parameters hub.</a:t>
            </a:r>
            <a:endParaRPr sz="1000">
              <a:solidFill>
                <a:schemeClr val="lt1"/>
              </a:solidFill>
              <a:latin typeface="Roboto"/>
              <a:ea typeface="Roboto"/>
              <a:cs typeface="Roboto"/>
              <a:sym typeface="Roboto"/>
            </a:endParaRPr>
          </a:p>
        </p:txBody>
      </p:sp>
      <p:pic>
        <p:nvPicPr>
          <p:cNvPr id="166" name="Google Shape;166;p24"/>
          <p:cNvPicPr preferRelativeResize="0"/>
          <p:nvPr/>
        </p:nvPicPr>
        <p:blipFill>
          <a:blip r:embed="rId3">
            <a:alphaModFix/>
          </a:blip>
          <a:stretch>
            <a:fillRect/>
          </a:stretch>
        </p:blipFill>
        <p:spPr>
          <a:xfrm>
            <a:off x="246725" y="1215475"/>
            <a:ext cx="5154794" cy="3623225"/>
          </a:xfrm>
          <a:prstGeom prst="rect">
            <a:avLst/>
          </a:prstGeom>
          <a:noFill/>
          <a:ln>
            <a:noFill/>
          </a:ln>
        </p:spPr>
      </p:pic>
      <p:sp>
        <p:nvSpPr>
          <p:cNvPr id="167" name="Google Shape;167;p24"/>
          <p:cNvSpPr txBox="1"/>
          <p:nvPr/>
        </p:nvSpPr>
        <p:spPr>
          <a:xfrm>
            <a:off x="1228275" y="47961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9: User interface</a:t>
            </a:r>
            <a:endParaRPr sz="700">
              <a:solidFill>
                <a:schemeClr val="lt1"/>
              </a:solidFill>
              <a:latin typeface="Roboto"/>
              <a:ea typeface="Roboto"/>
              <a:cs typeface="Roboto"/>
              <a:sym typeface="Roboto"/>
            </a:endParaRPr>
          </a:p>
        </p:txBody>
      </p:sp>
      <p:sp>
        <p:nvSpPr>
          <p:cNvPr id="168" name="Google Shape;168;p24"/>
          <p:cNvSpPr txBox="1"/>
          <p:nvPr/>
        </p:nvSpPr>
        <p:spPr>
          <a:xfrm>
            <a:off x="5401525" y="1215475"/>
            <a:ext cx="3684900" cy="34170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Login portal</a:t>
            </a:r>
            <a:r>
              <a:rPr b="1" lang="en" sz="1000">
                <a:solidFill>
                  <a:srgbClr val="FFE599"/>
                </a:solidFill>
                <a:latin typeface="Roboto"/>
                <a:ea typeface="Roboto"/>
                <a:cs typeface="Roboto"/>
                <a:sym typeface="Roboto"/>
              </a:rPr>
              <a:t>:</a:t>
            </a:r>
            <a:r>
              <a:rPr lang="en" sz="1000">
                <a:solidFill>
                  <a:srgbClr val="FFE599"/>
                </a:solidFill>
                <a:latin typeface="Roboto"/>
                <a:ea typeface="Roboto"/>
                <a:cs typeface="Roboto"/>
                <a:sym typeface="Roboto"/>
              </a:rPr>
              <a:t> </a:t>
            </a:r>
            <a:r>
              <a:rPr lang="en" sz="1000">
                <a:solidFill>
                  <a:schemeClr val="lt1"/>
                </a:solidFill>
                <a:latin typeface="Roboto"/>
                <a:ea typeface="Roboto"/>
                <a:cs typeface="Roboto"/>
                <a:sym typeface="Roboto"/>
              </a:rPr>
              <a:t>User will log in using the login portal into a specific account to keep track of who made changes.</a:t>
            </a:r>
            <a:endParaRPr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chemeClr val="lt1"/>
              </a:solidFill>
              <a:latin typeface="Roboto"/>
              <a:ea typeface="Roboto"/>
              <a:cs typeface="Roboto"/>
              <a:sym typeface="Roboto"/>
            </a:endParaRPr>
          </a:p>
          <a:p>
            <a:pPr indent="-292100" lvl="0" marL="457200" rtl="0" algn="just">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Cloud</a:t>
            </a:r>
            <a:r>
              <a:rPr b="1" lang="en" sz="1000">
                <a:solidFill>
                  <a:srgbClr val="FFE599"/>
                </a:solidFill>
                <a:latin typeface="Roboto"/>
                <a:ea typeface="Roboto"/>
                <a:cs typeface="Roboto"/>
                <a:sym typeface="Roboto"/>
              </a:rPr>
              <a:t>: </a:t>
            </a:r>
            <a:r>
              <a:rPr b="1" lang="en" sz="1000">
                <a:solidFill>
                  <a:schemeClr val="lt1"/>
                </a:solidFill>
                <a:latin typeface="Roboto"/>
                <a:ea typeface="Roboto"/>
                <a:cs typeface="Roboto"/>
                <a:sym typeface="Roboto"/>
              </a:rPr>
              <a:t>Data from sensors comes from the database in the cloud.</a:t>
            </a:r>
            <a:endParaRPr b="1" sz="1000">
              <a:solidFill>
                <a:schemeClr val="lt1"/>
              </a:solidFill>
              <a:latin typeface="Roboto"/>
              <a:ea typeface="Roboto"/>
              <a:cs typeface="Roboto"/>
              <a:sym typeface="Roboto"/>
            </a:endParaRPr>
          </a:p>
          <a:p>
            <a:pPr indent="0" lvl="0" marL="457200" rtl="0" algn="just">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just">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Display</a:t>
            </a:r>
            <a:r>
              <a:rPr b="1" lang="en" sz="1000">
                <a:solidFill>
                  <a:srgbClr val="FFE599"/>
                </a:solidFill>
                <a:latin typeface="Roboto"/>
                <a:ea typeface="Roboto"/>
                <a:cs typeface="Roboto"/>
                <a:sym typeface="Roboto"/>
              </a:rPr>
              <a:t>: </a:t>
            </a:r>
            <a:r>
              <a:rPr b="1" lang="en" sz="1000">
                <a:solidFill>
                  <a:schemeClr val="lt1"/>
                </a:solidFill>
                <a:latin typeface="Roboto"/>
                <a:ea typeface="Roboto"/>
                <a:cs typeface="Roboto"/>
                <a:sym typeface="Roboto"/>
              </a:rPr>
              <a:t>We will display the current data and also allow the user to see some of the past data in the form of a graph.</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b="1" sz="1000">
              <a:solidFill>
                <a:srgbClr val="FFE599"/>
              </a:solidFill>
              <a:latin typeface="Roboto"/>
              <a:ea typeface="Roboto"/>
              <a:cs typeface="Roboto"/>
              <a:sym typeface="Roboto"/>
            </a:endParaRPr>
          </a:p>
          <a:p>
            <a:pPr indent="-292100" lvl="0" marL="457200" rtl="0" algn="just">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Camera feed: </a:t>
            </a:r>
            <a:r>
              <a:rPr b="1" lang="en" sz="1000">
                <a:solidFill>
                  <a:schemeClr val="lt1"/>
                </a:solidFill>
                <a:latin typeface="Roboto"/>
                <a:ea typeface="Roboto"/>
                <a:cs typeface="Roboto"/>
                <a:sym typeface="Roboto"/>
              </a:rPr>
              <a:t>We will allow the user to see the animal through the app using the camera module which will track the animal.</a:t>
            </a:r>
            <a:endParaRPr b="1" sz="1000">
              <a:solidFill>
                <a:srgbClr val="FFE599"/>
              </a:solidFill>
              <a:latin typeface="Roboto"/>
              <a:ea typeface="Roboto"/>
              <a:cs typeface="Roboto"/>
              <a:sym typeface="Roboto"/>
            </a:endParaRPr>
          </a:p>
          <a:p>
            <a:pPr indent="0" lvl="0" marL="0" rtl="0" algn="l">
              <a:spcBef>
                <a:spcPts val="0"/>
              </a:spcBef>
              <a:spcAft>
                <a:spcPts val="0"/>
              </a:spcAft>
              <a:buNone/>
            </a:pPr>
            <a:r>
              <a:t/>
            </a:r>
            <a:endParaRPr b="1" sz="1000">
              <a:solidFill>
                <a:srgbClr val="FFE599"/>
              </a:solidFill>
              <a:latin typeface="Roboto"/>
              <a:ea typeface="Roboto"/>
              <a:cs typeface="Roboto"/>
              <a:sym typeface="Roboto"/>
            </a:endParaRPr>
          </a:p>
          <a:p>
            <a:pPr indent="-292100" lvl="0" marL="457200" rtl="0" algn="just">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Control</a:t>
            </a:r>
            <a:r>
              <a:rPr b="1" lang="en" sz="1000">
                <a:solidFill>
                  <a:srgbClr val="FFE599"/>
                </a:solidFill>
                <a:latin typeface="Roboto"/>
                <a:ea typeface="Roboto"/>
                <a:cs typeface="Roboto"/>
                <a:sym typeface="Roboto"/>
              </a:rPr>
              <a:t> parameters: </a:t>
            </a:r>
            <a:r>
              <a:rPr b="1" lang="en" sz="1000">
                <a:solidFill>
                  <a:schemeClr val="lt1"/>
                </a:solidFill>
                <a:latin typeface="Roboto"/>
                <a:ea typeface="Roboto"/>
                <a:cs typeface="Roboto"/>
                <a:sym typeface="Roboto"/>
              </a:rPr>
              <a:t>We will keep track if any of the parameters reach a critical level, such as temperature which can be adjusted by a thermostat controlled by our microcontroller.</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b="1" sz="10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0" y="223150"/>
            <a:ext cx="43362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u="sng">
                <a:solidFill>
                  <a:srgbClr val="FFE599"/>
                </a:solidFill>
              </a:rPr>
              <a:t>User Interface Login Page</a:t>
            </a:r>
            <a:endParaRPr sz="2000" u="sng">
              <a:solidFill>
                <a:srgbClr val="FFE599"/>
              </a:solidFill>
            </a:endParaRPr>
          </a:p>
        </p:txBody>
      </p:sp>
      <p:sp>
        <p:nvSpPr>
          <p:cNvPr id="174" name="Google Shape;174;p25"/>
          <p:cNvSpPr txBox="1"/>
          <p:nvPr>
            <p:ph type="title"/>
          </p:nvPr>
        </p:nvSpPr>
        <p:spPr>
          <a:xfrm>
            <a:off x="4336150" y="223150"/>
            <a:ext cx="4807800" cy="68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u="sng">
                <a:solidFill>
                  <a:schemeClr val="dk2"/>
                </a:solidFill>
              </a:rPr>
              <a:t>Homepage</a:t>
            </a:r>
            <a:endParaRPr sz="2000" u="sng">
              <a:solidFill>
                <a:schemeClr val="dk2"/>
              </a:solidFill>
            </a:endParaRPr>
          </a:p>
        </p:txBody>
      </p:sp>
      <p:sp>
        <p:nvSpPr>
          <p:cNvPr id="175" name="Google Shape;175;p25"/>
          <p:cNvSpPr txBox="1"/>
          <p:nvPr/>
        </p:nvSpPr>
        <p:spPr>
          <a:xfrm>
            <a:off x="62250" y="811725"/>
            <a:ext cx="42117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lt1"/>
                </a:solidFill>
                <a:latin typeface="Roboto"/>
                <a:ea typeface="Roboto"/>
                <a:cs typeface="Roboto"/>
                <a:sym typeface="Roboto"/>
              </a:rPr>
              <a:t>The user authentication page was made using firebase authentication, allowing us to control who views the website and ensure that only authorized users are able to view and change the designated values for what the zoo animal parameters should be</a:t>
            </a:r>
            <a:endParaRPr sz="1000">
              <a:solidFill>
                <a:schemeClr val="lt1"/>
              </a:solidFill>
              <a:latin typeface="Roboto"/>
              <a:ea typeface="Roboto"/>
              <a:cs typeface="Roboto"/>
              <a:sym typeface="Roboto"/>
            </a:endParaRPr>
          </a:p>
          <a:p>
            <a:pPr indent="0" lvl="0" marL="0" rtl="0" algn="just">
              <a:spcBef>
                <a:spcPts val="0"/>
              </a:spcBef>
              <a:spcAft>
                <a:spcPts val="0"/>
              </a:spcAft>
              <a:buNone/>
            </a:pPr>
            <a:r>
              <a:t/>
            </a:r>
            <a:endParaRPr sz="1000">
              <a:solidFill>
                <a:schemeClr val="lt1"/>
              </a:solidFill>
              <a:latin typeface="Roboto"/>
              <a:ea typeface="Roboto"/>
              <a:cs typeface="Roboto"/>
              <a:sym typeface="Roboto"/>
            </a:endParaRPr>
          </a:p>
        </p:txBody>
      </p:sp>
      <p:pic>
        <p:nvPicPr>
          <p:cNvPr id="176" name="Google Shape;176;p25"/>
          <p:cNvPicPr preferRelativeResize="0"/>
          <p:nvPr/>
        </p:nvPicPr>
        <p:blipFill>
          <a:blip r:embed="rId3">
            <a:alphaModFix/>
          </a:blip>
          <a:stretch>
            <a:fillRect/>
          </a:stretch>
        </p:blipFill>
        <p:spPr>
          <a:xfrm>
            <a:off x="616150" y="2193422"/>
            <a:ext cx="3051949" cy="2657575"/>
          </a:xfrm>
          <a:prstGeom prst="rect">
            <a:avLst/>
          </a:prstGeom>
          <a:noFill/>
          <a:ln>
            <a:noFill/>
          </a:ln>
        </p:spPr>
      </p:pic>
      <p:sp>
        <p:nvSpPr>
          <p:cNvPr id="177" name="Google Shape;177;p25"/>
          <p:cNvSpPr txBox="1"/>
          <p:nvPr/>
        </p:nvSpPr>
        <p:spPr>
          <a:xfrm>
            <a:off x="668100" y="48510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10: Login Page</a:t>
            </a:r>
            <a:endParaRPr sz="700">
              <a:solidFill>
                <a:schemeClr val="lt1"/>
              </a:solidFill>
              <a:latin typeface="Roboto"/>
              <a:ea typeface="Roboto"/>
              <a:cs typeface="Roboto"/>
              <a:sym typeface="Roboto"/>
            </a:endParaRPr>
          </a:p>
        </p:txBody>
      </p:sp>
      <p:sp>
        <p:nvSpPr>
          <p:cNvPr id="178" name="Google Shape;178;p25"/>
          <p:cNvSpPr txBox="1"/>
          <p:nvPr/>
        </p:nvSpPr>
        <p:spPr>
          <a:xfrm>
            <a:off x="4434850" y="757950"/>
            <a:ext cx="45387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dk2"/>
                </a:solidFill>
                <a:latin typeface="Roboto"/>
                <a:ea typeface="Roboto"/>
                <a:cs typeface="Roboto"/>
                <a:sym typeface="Roboto"/>
              </a:rPr>
              <a:t>A homepage was implemented so that upon logging in, users would be able to see the current status for all the different animals at a quick glance. While this does not give an in-depth view of the actual values that are being collected on the sensors, it is a good indicator of how the animals are doing.</a:t>
            </a:r>
            <a:endParaRPr sz="1000">
              <a:solidFill>
                <a:schemeClr val="dk2"/>
              </a:solidFill>
              <a:latin typeface="Roboto"/>
              <a:ea typeface="Roboto"/>
              <a:cs typeface="Roboto"/>
              <a:sym typeface="Roboto"/>
            </a:endParaRPr>
          </a:p>
          <a:p>
            <a:pPr indent="0" lvl="0" marL="0" rtl="0" algn="just">
              <a:spcBef>
                <a:spcPts val="0"/>
              </a:spcBef>
              <a:spcAft>
                <a:spcPts val="0"/>
              </a:spcAft>
              <a:buNone/>
            </a:pPr>
            <a:r>
              <a:t/>
            </a:r>
            <a:endParaRPr sz="1000">
              <a:solidFill>
                <a:schemeClr val="dk2"/>
              </a:solidFill>
              <a:latin typeface="Roboto"/>
              <a:ea typeface="Roboto"/>
              <a:cs typeface="Roboto"/>
              <a:sym typeface="Roboto"/>
            </a:endParaRPr>
          </a:p>
        </p:txBody>
      </p:sp>
      <p:sp>
        <p:nvSpPr>
          <p:cNvPr id="179" name="Google Shape;179;p25"/>
          <p:cNvSpPr txBox="1"/>
          <p:nvPr/>
        </p:nvSpPr>
        <p:spPr>
          <a:xfrm>
            <a:off x="5204200" y="44268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latin typeface="Roboto"/>
                <a:ea typeface="Roboto"/>
                <a:cs typeface="Roboto"/>
                <a:sym typeface="Roboto"/>
              </a:rPr>
              <a:t>Fig. 11: Home Page</a:t>
            </a:r>
            <a:endParaRPr sz="700">
              <a:solidFill>
                <a:schemeClr val="dk2"/>
              </a:solidFill>
              <a:latin typeface="Roboto"/>
              <a:ea typeface="Roboto"/>
              <a:cs typeface="Roboto"/>
              <a:sym typeface="Roboto"/>
            </a:endParaRPr>
          </a:p>
        </p:txBody>
      </p:sp>
      <p:pic>
        <p:nvPicPr>
          <p:cNvPr id="180" name="Google Shape;180;p25"/>
          <p:cNvPicPr preferRelativeResize="0"/>
          <p:nvPr/>
        </p:nvPicPr>
        <p:blipFill>
          <a:blip r:embed="rId4">
            <a:alphaModFix/>
          </a:blip>
          <a:stretch>
            <a:fillRect/>
          </a:stretch>
        </p:blipFill>
        <p:spPr>
          <a:xfrm>
            <a:off x="4434850" y="2193425"/>
            <a:ext cx="4502999" cy="22354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0" y="223150"/>
            <a:ext cx="43362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u="sng">
                <a:solidFill>
                  <a:srgbClr val="FFE599"/>
                </a:solidFill>
              </a:rPr>
              <a:t>Animal web pages: Stingray</a:t>
            </a:r>
            <a:endParaRPr sz="2000" u="sng">
              <a:solidFill>
                <a:srgbClr val="FFE599"/>
              </a:solidFill>
            </a:endParaRPr>
          </a:p>
        </p:txBody>
      </p:sp>
      <p:sp>
        <p:nvSpPr>
          <p:cNvPr id="186" name="Google Shape;186;p26"/>
          <p:cNvSpPr txBox="1"/>
          <p:nvPr>
            <p:ph type="title"/>
          </p:nvPr>
        </p:nvSpPr>
        <p:spPr>
          <a:xfrm>
            <a:off x="4336150" y="223150"/>
            <a:ext cx="4807800" cy="687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000" u="sng">
                <a:solidFill>
                  <a:schemeClr val="dk2"/>
                </a:solidFill>
              </a:rPr>
              <a:t>Animal web pages: Reptile</a:t>
            </a:r>
            <a:endParaRPr sz="2000" u="sng">
              <a:solidFill>
                <a:schemeClr val="dk2"/>
              </a:solidFill>
            </a:endParaRPr>
          </a:p>
          <a:p>
            <a:pPr indent="0" lvl="0" marL="0" rtl="0" algn="ctr">
              <a:spcBef>
                <a:spcPts val="0"/>
              </a:spcBef>
              <a:spcAft>
                <a:spcPts val="0"/>
              </a:spcAft>
              <a:buNone/>
            </a:pPr>
            <a:r>
              <a:t/>
            </a:r>
            <a:endParaRPr sz="2000" u="sng">
              <a:solidFill>
                <a:schemeClr val="dk2"/>
              </a:solidFill>
            </a:endParaRPr>
          </a:p>
        </p:txBody>
      </p:sp>
      <p:pic>
        <p:nvPicPr>
          <p:cNvPr id="187" name="Google Shape;187;p26"/>
          <p:cNvPicPr preferRelativeResize="0"/>
          <p:nvPr/>
        </p:nvPicPr>
        <p:blipFill>
          <a:blip r:embed="rId3">
            <a:alphaModFix/>
          </a:blip>
          <a:stretch>
            <a:fillRect/>
          </a:stretch>
        </p:blipFill>
        <p:spPr>
          <a:xfrm>
            <a:off x="62200" y="2420225"/>
            <a:ext cx="4211802" cy="2036774"/>
          </a:xfrm>
          <a:prstGeom prst="rect">
            <a:avLst/>
          </a:prstGeom>
          <a:noFill/>
          <a:ln>
            <a:noFill/>
          </a:ln>
        </p:spPr>
      </p:pic>
      <p:pic>
        <p:nvPicPr>
          <p:cNvPr id="188" name="Google Shape;188;p26"/>
          <p:cNvPicPr preferRelativeResize="0"/>
          <p:nvPr/>
        </p:nvPicPr>
        <p:blipFill>
          <a:blip r:embed="rId4">
            <a:alphaModFix/>
          </a:blip>
          <a:stretch>
            <a:fillRect/>
          </a:stretch>
        </p:blipFill>
        <p:spPr>
          <a:xfrm>
            <a:off x="4637558" y="850325"/>
            <a:ext cx="4204968" cy="2036774"/>
          </a:xfrm>
          <a:prstGeom prst="rect">
            <a:avLst/>
          </a:prstGeom>
          <a:noFill/>
          <a:ln>
            <a:noFill/>
          </a:ln>
        </p:spPr>
      </p:pic>
      <p:sp>
        <p:nvSpPr>
          <p:cNvPr id="189" name="Google Shape;189;p26"/>
          <p:cNvSpPr txBox="1"/>
          <p:nvPr/>
        </p:nvSpPr>
        <p:spPr>
          <a:xfrm>
            <a:off x="5105650" y="28871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latin typeface="Roboto"/>
                <a:ea typeface="Roboto"/>
                <a:cs typeface="Roboto"/>
                <a:sym typeface="Roboto"/>
              </a:rPr>
              <a:t>Fig. 13: Reptile Page</a:t>
            </a:r>
            <a:endParaRPr sz="700">
              <a:solidFill>
                <a:schemeClr val="dk2"/>
              </a:solidFill>
              <a:latin typeface="Roboto"/>
              <a:ea typeface="Roboto"/>
              <a:cs typeface="Roboto"/>
              <a:sym typeface="Roboto"/>
            </a:endParaRPr>
          </a:p>
        </p:txBody>
      </p:sp>
      <p:sp>
        <p:nvSpPr>
          <p:cNvPr id="190" name="Google Shape;190;p26"/>
          <p:cNvSpPr txBox="1"/>
          <p:nvPr/>
        </p:nvSpPr>
        <p:spPr>
          <a:xfrm>
            <a:off x="598425" y="44570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12: Stingray Page</a:t>
            </a:r>
            <a:endParaRPr sz="700">
              <a:solidFill>
                <a:schemeClr val="lt1"/>
              </a:solidFill>
              <a:latin typeface="Roboto"/>
              <a:ea typeface="Roboto"/>
              <a:cs typeface="Roboto"/>
              <a:sym typeface="Roboto"/>
            </a:endParaRPr>
          </a:p>
        </p:txBody>
      </p:sp>
      <p:sp>
        <p:nvSpPr>
          <p:cNvPr id="191" name="Google Shape;191;p26"/>
          <p:cNvSpPr txBox="1"/>
          <p:nvPr/>
        </p:nvSpPr>
        <p:spPr>
          <a:xfrm>
            <a:off x="30750" y="850325"/>
            <a:ext cx="5161500" cy="1569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E599"/>
              </a:buClr>
              <a:buSzPts val="1000"/>
              <a:buFont typeface="Roboto"/>
              <a:buChar char="➢"/>
            </a:pPr>
            <a:r>
              <a:rPr lang="en" sz="1000">
                <a:solidFill>
                  <a:srgbClr val="FFE599"/>
                </a:solidFill>
                <a:latin typeface="Roboto"/>
                <a:ea typeface="Roboto"/>
                <a:cs typeface="Roboto"/>
                <a:sym typeface="Roboto"/>
              </a:rPr>
              <a:t>Features: </a:t>
            </a:r>
            <a:r>
              <a:rPr lang="en" sz="1000">
                <a:solidFill>
                  <a:schemeClr val="lt1"/>
                </a:solidFill>
                <a:latin typeface="Roboto"/>
                <a:ea typeface="Roboto"/>
                <a:cs typeface="Roboto"/>
                <a:sym typeface="Roboto"/>
              </a:rPr>
              <a:t>Sensor readings </a:t>
            </a:r>
            <a:r>
              <a:rPr lang="en" sz="1000">
                <a:solidFill>
                  <a:schemeClr val="lt1"/>
                </a:solidFill>
                <a:latin typeface="Roboto"/>
                <a:ea typeface="Roboto"/>
                <a:cs typeface="Roboto"/>
                <a:sym typeface="Roboto"/>
              </a:rPr>
              <a:t>panel</a:t>
            </a:r>
            <a:endParaRPr sz="1000">
              <a:solidFill>
                <a:schemeClr val="lt1"/>
              </a:solidFill>
              <a:latin typeface="Roboto"/>
              <a:ea typeface="Roboto"/>
              <a:cs typeface="Roboto"/>
              <a:sym typeface="Roboto"/>
            </a:endParaRPr>
          </a:p>
          <a:p>
            <a:pPr indent="-292100" lvl="1" marL="914400" rtl="0" algn="l">
              <a:spcBef>
                <a:spcPts val="0"/>
              </a:spcBef>
              <a:spcAft>
                <a:spcPts val="0"/>
              </a:spcAft>
              <a:buClr>
                <a:srgbClr val="FFE599"/>
              </a:buClr>
              <a:buSzPts val="1000"/>
              <a:buFont typeface="Roboto"/>
              <a:buChar char="○"/>
            </a:pPr>
            <a:r>
              <a:rPr lang="en" sz="1000">
                <a:solidFill>
                  <a:schemeClr val="lt1"/>
                </a:solidFill>
                <a:latin typeface="Roboto"/>
                <a:ea typeface="Roboto"/>
                <a:cs typeface="Roboto"/>
                <a:sym typeface="Roboto"/>
              </a:rPr>
              <a:t>Temperature (F)</a:t>
            </a:r>
            <a:endParaRPr sz="1000">
              <a:solidFill>
                <a:schemeClr val="lt1"/>
              </a:solidFill>
              <a:latin typeface="Roboto"/>
              <a:ea typeface="Roboto"/>
              <a:cs typeface="Roboto"/>
              <a:sym typeface="Roboto"/>
            </a:endParaRPr>
          </a:p>
          <a:p>
            <a:pPr indent="-292100" lvl="1" marL="914400" rtl="0" algn="l">
              <a:spcBef>
                <a:spcPts val="0"/>
              </a:spcBef>
              <a:spcAft>
                <a:spcPts val="0"/>
              </a:spcAft>
              <a:buClr>
                <a:srgbClr val="FFE599"/>
              </a:buClr>
              <a:buSzPts val="1000"/>
              <a:buFont typeface="Roboto"/>
              <a:buChar char="○"/>
            </a:pPr>
            <a:r>
              <a:rPr lang="en" sz="1000">
                <a:solidFill>
                  <a:schemeClr val="lt1"/>
                </a:solidFill>
                <a:latin typeface="Roboto"/>
                <a:ea typeface="Roboto"/>
                <a:cs typeface="Roboto"/>
                <a:sym typeface="Roboto"/>
              </a:rPr>
              <a:t>pH Value (0-14)</a:t>
            </a:r>
            <a:endParaRPr sz="1000">
              <a:solidFill>
                <a:schemeClr val="lt1"/>
              </a:solidFill>
              <a:latin typeface="Roboto"/>
              <a:ea typeface="Roboto"/>
              <a:cs typeface="Roboto"/>
              <a:sym typeface="Roboto"/>
            </a:endParaRPr>
          </a:p>
          <a:p>
            <a:pPr indent="-292100" lvl="1" marL="914400" rtl="0" algn="l">
              <a:spcBef>
                <a:spcPts val="0"/>
              </a:spcBef>
              <a:spcAft>
                <a:spcPts val="0"/>
              </a:spcAft>
              <a:buClr>
                <a:srgbClr val="FFE599"/>
              </a:buClr>
              <a:buSzPts val="1000"/>
              <a:buFont typeface="Roboto"/>
              <a:buChar char="○"/>
            </a:pPr>
            <a:r>
              <a:rPr lang="en" sz="1000">
                <a:solidFill>
                  <a:schemeClr val="lt1"/>
                </a:solidFill>
                <a:latin typeface="Roboto"/>
                <a:ea typeface="Roboto"/>
                <a:cs typeface="Roboto"/>
                <a:sym typeface="Roboto"/>
              </a:rPr>
              <a:t>Oxidation (V)</a:t>
            </a:r>
            <a:endParaRPr sz="1000">
              <a:solidFill>
                <a:schemeClr val="lt1"/>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lang="en" sz="1000">
                <a:solidFill>
                  <a:srgbClr val="FFE599"/>
                </a:solidFill>
                <a:latin typeface="Roboto"/>
                <a:ea typeface="Roboto"/>
                <a:cs typeface="Roboto"/>
                <a:sym typeface="Roboto"/>
              </a:rPr>
              <a:t>Camera feed</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lang="en" sz="1000">
                <a:solidFill>
                  <a:srgbClr val="FFE599"/>
                </a:solidFill>
                <a:latin typeface="Roboto"/>
                <a:ea typeface="Roboto"/>
                <a:cs typeface="Roboto"/>
                <a:sym typeface="Roboto"/>
              </a:rPr>
              <a:t>Refresh values button</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lang="en" sz="1000">
                <a:solidFill>
                  <a:srgbClr val="FFE599"/>
                </a:solidFill>
                <a:latin typeface="Roboto"/>
                <a:ea typeface="Roboto"/>
                <a:cs typeface="Roboto"/>
                <a:sym typeface="Roboto"/>
              </a:rPr>
              <a:t>Set desired values</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lang="en" sz="1000">
                <a:solidFill>
                  <a:srgbClr val="FFE599"/>
                </a:solidFill>
                <a:latin typeface="Roboto"/>
                <a:ea typeface="Roboto"/>
                <a:cs typeface="Roboto"/>
                <a:sym typeface="Roboto"/>
              </a:rPr>
              <a:t>24 hour graph log for sensor readings</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lang="en" sz="1000">
                <a:solidFill>
                  <a:srgbClr val="FFE599"/>
                </a:solidFill>
                <a:latin typeface="Roboto"/>
                <a:ea typeface="Roboto"/>
                <a:cs typeface="Roboto"/>
                <a:sym typeface="Roboto"/>
              </a:rPr>
              <a:t>Current time/date</a:t>
            </a:r>
            <a:endParaRPr sz="1000">
              <a:solidFill>
                <a:srgbClr val="FFE599"/>
              </a:solidFill>
              <a:latin typeface="Roboto"/>
              <a:ea typeface="Roboto"/>
              <a:cs typeface="Roboto"/>
              <a:sym typeface="Roboto"/>
            </a:endParaRPr>
          </a:p>
        </p:txBody>
      </p:sp>
      <p:sp>
        <p:nvSpPr>
          <p:cNvPr id="192" name="Google Shape;192;p26"/>
          <p:cNvSpPr txBox="1"/>
          <p:nvPr/>
        </p:nvSpPr>
        <p:spPr>
          <a:xfrm>
            <a:off x="4491375" y="3179600"/>
            <a:ext cx="5161500" cy="1262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Features:</a:t>
            </a:r>
            <a:r>
              <a:rPr lang="en" sz="1000">
                <a:solidFill>
                  <a:schemeClr val="dk2"/>
                </a:solidFill>
                <a:latin typeface="Roboto"/>
                <a:ea typeface="Roboto"/>
                <a:cs typeface="Roboto"/>
                <a:sym typeface="Roboto"/>
              </a:rPr>
              <a:t> Sensor readings panel</a:t>
            </a:r>
            <a:endParaRPr sz="1000">
              <a:solidFill>
                <a:schemeClr val="dk2"/>
              </a:solidFill>
              <a:latin typeface="Roboto"/>
              <a:ea typeface="Roboto"/>
              <a:cs typeface="Roboto"/>
              <a:sym typeface="Roboto"/>
            </a:endParaRPr>
          </a:p>
          <a:p>
            <a:pPr indent="-292100" lvl="1" marL="9144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Temperature (F)</a:t>
            </a:r>
            <a:endParaRPr sz="1000">
              <a:solidFill>
                <a:schemeClr val="dk2"/>
              </a:solidFill>
              <a:latin typeface="Roboto"/>
              <a:ea typeface="Roboto"/>
              <a:cs typeface="Roboto"/>
              <a:sym typeface="Roboto"/>
            </a:endParaRPr>
          </a:p>
          <a:p>
            <a:pPr indent="-292100" lvl="1" marL="9144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Humidity (%)</a:t>
            </a:r>
            <a:endParaRPr sz="1000">
              <a:solidFill>
                <a:schemeClr val="dk2"/>
              </a:solidFill>
              <a:latin typeface="Roboto"/>
              <a:ea typeface="Roboto"/>
              <a:cs typeface="Roboto"/>
              <a:sym typeface="Roboto"/>
            </a:endParaRPr>
          </a:p>
          <a:p>
            <a:pPr indent="-292100" lvl="0" marL="457200" rtl="0" algn="l">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Refresh values button</a:t>
            </a:r>
            <a:endParaRPr b="1" sz="1000">
              <a:solidFill>
                <a:schemeClr val="dk2"/>
              </a:solidFill>
              <a:latin typeface="Roboto"/>
              <a:ea typeface="Roboto"/>
              <a:cs typeface="Roboto"/>
              <a:sym typeface="Roboto"/>
            </a:endParaRPr>
          </a:p>
          <a:p>
            <a:pPr indent="-292100" lvl="0" marL="457200" rtl="0" algn="l">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Set desired values</a:t>
            </a:r>
            <a:endParaRPr b="1" sz="1000">
              <a:solidFill>
                <a:schemeClr val="dk2"/>
              </a:solidFill>
              <a:latin typeface="Roboto"/>
              <a:ea typeface="Roboto"/>
              <a:cs typeface="Roboto"/>
              <a:sym typeface="Roboto"/>
            </a:endParaRPr>
          </a:p>
          <a:p>
            <a:pPr indent="-292100" lvl="0" marL="457200" rtl="0" algn="l">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24 hour graph log for sensor readings</a:t>
            </a:r>
            <a:endParaRPr b="1" sz="1000">
              <a:solidFill>
                <a:schemeClr val="dk2"/>
              </a:solidFill>
              <a:latin typeface="Roboto"/>
              <a:ea typeface="Roboto"/>
              <a:cs typeface="Roboto"/>
              <a:sym typeface="Roboto"/>
            </a:endParaRPr>
          </a:p>
          <a:p>
            <a:pPr indent="-292100" lvl="0" marL="457200" rtl="0" algn="l">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Current time/date</a:t>
            </a:r>
            <a:endParaRPr b="1" sz="10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idx="1" type="body"/>
          </p:nvPr>
        </p:nvSpPr>
        <p:spPr>
          <a:xfrm>
            <a:off x="4532950" y="217475"/>
            <a:ext cx="4426800" cy="2163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900"/>
              <a:t>Power </a:t>
            </a:r>
            <a:r>
              <a:rPr b="1" lang="en" sz="900"/>
              <a:t>consumption: </a:t>
            </a:r>
            <a:r>
              <a:rPr lang="en" sz="900"/>
              <a:t>The power required for our solar module is as follows:</a:t>
            </a:r>
            <a:br>
              <a:rPr lang="en" sz="900"/>
            </a:br>
            <a:r>
              <a:rPr lang="en" sz="900"/>
              <a:t>Voltage: 5-20V  |  Current drawn: 50-100mA  |  Power: 1.2W</a:t>
            </a:r>
            <a:endParaRPr sz="900"/>
          </a:p>
          <a:p>
            <a:pPr indent="0" lvl="0" marL="0" rtl="0" algn="l">
              <a:lnSpc>
                <a:spcPct val="95000"/>
              </a:lnSpc>
              <a:spcBef>
                <a:spcPts val="1200"/>
              </a:spcBef>
              <a:spcAft>
                <a:spcPts val="0"/>
              </a:spcAft>
              <a:buNone/>
            </a:pPr>
            <a:r>
              <a:rPr b="1" lang="en" sz="900"/>
              <a:t>Expected battery life (Without solar) : </a:t>
            </a:r>
            <a:r>
              <a:rPr lang="en" sz="900"/>
              <a:t>70 hours</a:t>
            </a:r>
            <a:endParaRPr sz="900"/>
          </a:p>
          <a:p>
            <a:pPr indent="0" lvl="0" marL="0" rtl="0" algn="l">
              <a:lnSpc>
                <a:spcPct val="95000"/>
              </a:lnSpc>
              <a:spcBef>
                <a:spcPts val="1200"/>
              </a:spcBef>
              <a:spcAft>
                <a:spcPts val="0"/>
              </a:spcAft>
              <a:buNone/>
            </a:pPr>
            <a:r>
              <a:rPr b="1" lang="en" sz="900"/>
              <a:t>Battery charging time with solar: </a:t>
            </a:r>
            <a:r>
              <a:rPr lang="en" sz="900"/>
              <a:t>17.5 - 20 hours of sunlight</a:t>
            </a:r>
            <a:endParaRPr sz="900"/>
          </a:p>
          <a:p>
            <a:pPr indent="0" lvl="0" marL="0" rtl="0" algn="just">
              <a:lnSpc>
                <a:spcPct val="95000"/>
              </a:lnSpc>
              <a:spcBef>
                <a:spcPts val="1200"/>
              </a:spcBef>
              <a:spcAft>
                <a:spcPts val="0"/>
              </a:spcAft>
              <a:buNone/>
            </a:pPr>
            <a:r>
              <a:rPr b="1" lang="en" sz="900"/>
              <a:t>Important note: </a:t>
            </a:r>
            <a:r>
              <a:rPr lang="en" sz="900"/>
              <a:t>If there is less sunlight than the ideal, the system will be powered by the battery. If there is more sunlight than ideal, the potentiometer should be adjusted so that the output voltage of the solar charge module is what we want it to be.</a:t>
            </a:r>
            <a:endParaRPr sz="900"/>
          </a:p>
          <a:p>
            <a:pPr indent="0" lvl="0" marL="0" rtl="0" algn="l">
              <a:lnSpc>
                <a:spcPct val="95000"/>
              </a:lnSpc>
              <a:spcBef>
                <a:spcPts val="1200"/>
              </a:spcBef>
              <a:spcAft>
                <a:spcPts val="1200"/>
              </a:spcAft>
              <a:buNone/>
            </a:pPr>
            <a:r>
              <a:t/>
            </a:r>
            <a:endParaRPr sz="900"/>
          </a:p>
        </p:txBody>
      </p:sp>
      <p:sp>
        <p:nvSpPr>
          <p:cNvPr id="198" name="Google Shape;198;p27"/>
          <p:cNvSpPr txBox="1"/>
          <p:nvPr>
            <p:ph type="title"/>
          </p:nvPr>
        </p:nvSpPr>
        <p:spPr>
          <a:xfrm>
            <a:off x="311725" y="324850"/>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22" u="sng">
                <a:solidFill>
                  <a:srgbClr val="FFE599"/>
                </a:solidFill>
              </a:rPr>
              <a:t>Quantitative</a:t>
            </a:r>
            <a:r>
              <a:rPr lang="en" sz="2722" u="sng">
                <a:solidFill>
                  <a:srgbClr val="FFE599"/>
                </a:solidFill>
              </a:rPr>
              <a:t> Analysis</a:t>
            </a:r>
            <a:endParaRPr sz="2722" u="sng">
              <a:solidFill>
                <a:srgbClr val="FFE599"/>
              </a:solidFill>
            </a:endParaRPr>
          </a:p>
          <a:p>
            <a:pPr indent="0" lvl="0" marL="0" rtl="0" algn="l">
              <a:spcBef>
                <a:spcPts val="0"/>
              </a:spcBef>
              <a:spcAft>
                <a:spcPts val="0"/>
              </a:spcAft>
              <a:buNone/>
            </a:pPr>
            <a:r>
              <a:t/>
            </a:r>
            <a:endParaRPr sz="1500" u="sng">
              <a:solidFill>
                <a:srgbClr val="FFE599"/>
              </a:solidFill>
            </a:endParaRPr>
          </a:p>
          <a:p>
            <a:pPr indent="-305752" lvl="0" marL="457200" rtl="0" algn="l">
              <a:spcBef>
                <a:spcPts val="0"/>
              </a:spcBef>
              <a:spcAft>
                <a:spcPts val="0"/>
              </a:spcAft>
              <a:buSzPct val="100000"/>
              <a:buChar char="➢"/>
            </a:pPr>
            <a:r>
              <a:rPr lang="en" sz="1350"/>
              <a:t>Introduce our  findings for </a:t>
            </a:r>
            <a:r>
              <a:rPr lang="en" sz="1350"/>
              <a:t>quantitative</a:t>
            </a:r>
            <a:r>
              <a:rPr lang="en" sz="1350"/>
              <a:t> analysis conducted </a:t>
            </a:r>
            <a:endParaRPr sz="1350"/>
          </a:p>
          <a:p>
            <a:pPr indent="-305752" lvl="1" marL="914400" rtl="0" algn="l">
              <a:spcBef>
                <a:spcPts val="0"/>
              </a:spcBef>
              <a:spcAft>
                <a:spcPts val="0"/>
              </a:spcAft>
              <a:buSzPct val="100000"/>
              <a:buChar char="○"/>
            </a:pPr>
            <a:r>
              <a:rPr lang="en" sz="1350"/>
              <a:t>Power consumption</a:t>
            </a:r>
            <a:endParaRPr sz="1350"/>
          </a:p>
          <a:p>
            <a:pPr indent="-305752" lvl="1" marL="914400" rtl="0" algn="l">
              <a:spcBef>
                <a:spcPts val="0"/>
              </a:spcBef>
              <a:spcAft>
                <a:spcPts val="0"/>
              </a:spcAft>
              <a:buSzPct val="100000"/>
              <a:buChar char="○"/>
            </a:pPr>
            <a:r>
              <a:rPr lang="en" sz="1350"/>
              <a:t>Delays</a:t>
            </a:r>
            <a:endParaRPr sz="1350"/>
          </a:p>
          <a:p>
            <a:pPr indent="-305752" lvl="1" marL="914400" rtl="0" algn="l">
              <a:spcBef>
                <a:spcPts val="0"/>
              </a:spcBef>
              <a:spcAft>
                <a:spcPts val="0"/>
              </a:spcAft>
              <a:buSzPct val="100000"/>
              <a:buChar char="○"/>
            </a:pPr>
            <a:r>
              <a:rPr lang="en" sz="1350"/>
              <a:t>Measurement units</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cxnSp>
        <p:nvCxnSpPr>
          <p:cNvPr id="199" name="Google Shape;199;p27"/>
          <p:cNvCxnSpPr/>
          <p:nvPr/>
        </p:nvCxnSpPr>
        <p:spPr>
          <a:xfrm flipH="1" rot="10800000">
            <a:off x="4620975" y="1870600"/>
            <a:ext cx="4338900" cy="6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27"/>
          <p:cNvSpPr txBox="1"/>
          <p:nvPr/>
        </p:nvSpPr>
        <p:spPr>
          <a:xfrm>
            <a:off x="4532950" y="1927025"/>
            <a:ext cx="4539900" cy="253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900">
                <a:solidFill>
                  <a:schemeClr val="dk2"/>
                </a:solidFill>
                <a:latin typeface="Roboto"/>
                <a:ea typeface="Roboto"/>
                <a:cs typeface="Roboto"/>
                <a:sym typeface="Roboto"/>
              </a:rPr>
              <a:t>Total response time of hardware and updating sensor values: </a:t>
            </a:r>
            <a:r>
              <a:rPr lang="en" sz="900">
                <a:solidFill>
                  <a:schemeClr val="dk2"/>
                </a:solidFill>
                <a:latin typeface="Roboto"/>
                <a:ea typeface="Roboto"/>
                <a:cs typeface="Roboto"/>
                <a:sym typeface="Roboto"/>
              </a:rPr>
              <a:t>The code is programmed in a way to update sensor readings in order of, first ORP, then pH, and finally Temperature. The total delay in entire system is about </a:t>
            </a:r>
            <a:r>
              <a:rPr b="1" lang="en" sz="900">
                <a:solidFill>
                  <a:schemeClr val="dk2"/>
                </a:solidFill>
                <a:latin typeface="Roboto"/>
                <a:ea typeface="Roboto"/>
                <a:cs typeface="Roboto"/>
                <a:sym typeface="Roboto"/>
              </a:rPr>
              <a:t>5-10 seconds, </a:t>
            </a:r>
            <a:r>
              <a:rPr lang="en" sz="900">
                <a:solidFill>
                  <a:schemeClr val="dk2"/>
                </a:solidFill>
                <a:latin typeface="Roboto"/>
                <a:ea typeface="Roboto"/>
                <a:cs typeface="Roboto"/>
                <a:sym typeface="Roboto"/>
              </a:rPr>
              <a:t>depending on the internet speed. </a:t>
            </a:r>
            <a:endParaRPr sz="900">
              <a:solidFill>
                <a:schemeClr val="dk2"/>
              </a:solidFill>
              <a:latin typeface="Roboto"/>
              <a:ea typeface="Roboto"/>
              <a:cs typeface="Roboto"/>
              <a:sym typeface="Roboto"/>
            </a:endParaRPr>
          </a:p>
          <a:p>
            <a:pPr indent="0" lvl="0" marL="0" rtl="0" algn="just">
              <a:lnSpc>
                <a:spcPct val="115000"/>
              </a:lnSpc>
              <a:spcBef>
                <a:spcPts val="1200"/>
              </a:spcBef>
              <a:spcAft>
                <a:spcPts val="0"/>
              </a:spcAft>
              <a:buNone/>
            </a:pPr>
            <a:r>
              <a:rPr lang="en" sz="900">
                <a:solidFill>
                  <a:schemeClr val="dk2"/>
                </a:solidFill>
                <a:latin typeface="Roboto"/>
                <a:ea typeface="Roboto"/>
                <a:cs typeface="Roboto"/>
                <a:sym typeface="Roboto"/>
              </a:rPr>
              <a:t>However, actuator delay is around </a:t>
            </a:r>
            <a:r>
              <a:rPr b="1" lang="en" sz="900">
                <a:solidFill>
                  <a:schemeClr val="dk2"/>
                </a:solidFill>
                <a:latin typeface="Roboto"/>
                <a:ea typeface="Roboto"/>
                <a:cs typeface="Roboto"/>
                <a:sym typeface="Roboto"/>
              </a:rPr>
              <a:t>1-2 seconds</a:t>
            </a:r>
            <a:r>
              <a:rPr lang="en" sz="900">
                <a:solidFill>
                  <a:schemeClr val="dk2"/>
                </a:solidFill>
                <a:latin typeface="Roboto"/>
                <a:ea typeface="Roboto"/>
                <a:cs typeface="Roboto"/>
                <a:sym typeface="Roboto"/>
              </a:rPr>
              <a:t>. Meaning, once user inputs a desired temperature value, it will take about 1-2 seconds to turn on </a:t>
            </a:r>
            <a:r>
              <a:rPr b="1" lang="en" sz="900">
                <a:solidFill>
                  <a:schemeClr val="dk2"/>
                </a:solidFill>
                <a:latin typeface="Roboto"/>
                <a:ea typeface="Roboto"/>
                <a:cs typeface="Roboto"/>
                <a:sym typeface="Roboto"/>
              </a:rPr>
              <a:t>actuator power relay. </a:t>
            </a:r>
            <a:endParaRPr b="1" sz="900">
              <a:solidFill>
                <a:schemeClr val="dk2"/>
              </a:solidFill>
              <a:latin typeface="Roboto"/>
              <a:ea typeface="Roboto"/>
              <a:cs typeface="Roboto"/>
              <a:sym typeface="Roboto"/>
            </a:endParaRPr>
          </a:p>
          <a:p>
            <a:pPr indent="0" lvl="0" marL="0" rtl="0" algn="just">
              <a:lnSpc>
                <a:spcPct val="115000"/>
              </a:lnSpc>
              <a:spcBef>
                <a:spcPts val="1200"/>
              </a:spcBef>
              <a:spcAft>
                <a:spcPts val="0"/>
              </a:spcAft>
              <a:buNone/>
            </a:pPr>
            <a:r>
              <a:rPr b="1" lang="en" sz="900">
                <a:solidFill>
                  <a:schemeClr val="dk2"/>
                </a:solidFill>
                <a:latin typeface="Roboto"/>
                <a:ea typeface="Roboto"/>
                <a:cs typeface="Roboto"/>
                <a:sym typeface="Roboto"/>
              </a:rPr>
              <a:t>Camera module </a:t>
            </a:r>
            <a:r>
              <a:rPr lang="en" sz="900">
                <a:solidFill>
                  <a:schemeClr val="dk2"/>
                </a:solidFill>
                <a:latin typeface="Roboto"/>
                <a:ea typeface="Roboto"/>
                <a:cs typeface="Roboto"/>
                <a:sym typeface="Roboto"/>
              </a:rPr>
              <a:t>performance is not that great, the reason for that is because we are sending individual image frames, roughly 5 frames per second to firebase and storing it there, then website is pulling the data from cloud to web page and displaying it. </a:t>
            </a:r>
            <a:r>
              <a:rPr b="1" lang="en" sz="900">
                <a:solidFill>
                  <a:schemeClr val="dk2"/>
                </a:solidFill>
                <a:latin typeface="Roboto"/>
                <a:ea typeface="Roboto"/>
                <a:cs typeface="Roboto"/>
                <a:sym typeface="Roboto"/>
              </a:rPr>
              <a:t>Solution: </a:t>
            </a:r>
            <a:r>
              <a:rPr lang="en" sz="900">
                <a:solidFill>
                  <a:schemeClr val="dk2"/>
                </a:solidFill>
                <a:latin typeface="Roboto"/>
                <a:ea typeface="Roboto"/>
                <a:cs typeface="Roboto"/>
                <a:sym typeface="Roboto"/>
              </a:rPr>
              <a:t>Using a local </a:t>
            </a:r>
            <a:r>
              <a:rPr b="1" lang="en" sz="900">
                <a:solidFill>
                  <a:schemeClr val="dk2"/>
                </a:solidFill>
                <a:latin typeface="Roboto"/>
                <a:ea typeface="Roboto"/>
                <a:cs typeface="Roboto"/>
                <a:sym typeface="Roboto"/>
              </a:rPr>
              <a:t>webserver </a:t>
            </a:r>
            <a:r>
              <a:rPr lang="en" sz="900">
                <a:solidFill>
                  <a:schemeClr val="dk2"/>
                </a:solidFill>
                <a:latin typeface="Roboto"/>
                <a:ea typeface="Roboto"/>
                <a:cs typeface="Roboto"/>
                <a:sym typeface="Roboto"/>
              </a:rPr>
              <a:t>to be able to stream video through camera, this is the only way. </a:t>
            </a:r>
            <a:endParaRPr sz="900">
              <a:solidFill>
                <a:schemeClr val="dk2"/>
              </a:solidFill>
              <a:latin typeface="Roboto"/>
              <a:ea typeface="Roboto"/>
              <a:cs typeface="Roboto"/>
              <a:sym typeface="Roboto"/>
            </a:endParaRPr>
          </a:p>
          <a:p>
            <a:pPr indent="0" lvl="0" marL="0" rtl="0" algn="l">
              <a:spcBef>
                <a:spcPts val="1200"/>
              </a:spcBef>
              <a:spcAft>
                <a:spcPts val="0"/>
              </a:spcAft>
              <a:buNone/>
            </a:pPr>
            <a:r>
              <a:t/>
            </a:r>
            <a:endParaRPr sz="900">
              <a:latin typeface="Roboto"/>
              <a:ea typeface="Roboto"/>
              <a:cs typeface="Roboto"/>
              <a:sym typeface="Roboto"/>
            </a:endParaRPr>
          </a:p>
        </p:txBody>
      </p:sp>
      <p:cxnSp>
        <p:nvCxnSpPr>
          <p:cNvPr id="201" name="Google Shape;201;p27"/>
          <p:cNvCxnSpPr/>
          <p:nvPr/>
        </p:nvCxnSpPr>
        <p:spPr>
          <a:xfrm>
            <a:off x="4636725" y="4141125"/>
            <a:ext cx="4307400" cy="9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27"/>
          <p:cNvSpPr txBox="1"/>
          <p:nvPr/>
        </p:nvSpPr>
        <p:spPr>
          <a:xfrm>
            <a:off x="4532950" y="4197125"/>
            <a:ext cx="36219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2"/>
                </a:solidFill>
                <a:latin typeface="Roboto"/>
                <a:ea typeface="Roboto"/>
                <a:cs typeface="Roboto"/>
                <a:sym typeface="Roboto"/>
              </a:rPr>
              <a:t>Most of our data is sensor readings which are </a:t>
            </a:r>
            <a:r>
              <a:rPr b="1" lang="en" sz="900">
                <a:solidFill>
                  <a:schemeClr val="dk2"/>
                </a:solidFill>
                <a:latin typeface="Roboto"/>
                <a:ea typeface="Roboto"/>
                <a:cs typeface="Roboto"/>
                <a:sym typeface="Roboto"/>
              </a:rPr>
              <a:t>integers</a:t>
            </a:r>
            <a:endParaRPr b="1" sz="900">
              <a:solidFill>
                <a:schemeClr val="dk2"/>
              </a:solidFill>
              <a:latin typeface="Roboto"/>
              <a:ea typeface="Roboto"/>
              <a:cs typeface="Roboto"/>
              <a:sym typeface="Roboto"/>
            </a:endParaRPr>
          </a:p>
          <a:p>
            <a:pPr indent="0" lvl="0" marL="0" rtl="0" algn="just">
              <a:spcBef>
                <a:spcPts val="0"/>
              </a:spcBef>
              <a:spcAft>
                <a:spcPts val="0"/>
              </a:spcAft>
              <a:buNone/>
            </a:pPr>
            <a:r>
              <a:rPr lang="en" sz="900">
                <a:solidFill>
                  <a:schemeClr val="dk2"/>
                </a:solidFill>
                <a:latin typeface="Roboto"/>
                <a:ea typeface="Roboto"/>
                <a:cs typeface="Roboto"/>
                <a:sym typeface="Roboto"/>
              </a:rPr>
              <a:t>We store the binary ASCII of the camera image as a </a:t>
            </a:r>
            <a:r>
              <a:rPr b="1" lang="en" sz="900">
                <a:solidFill>
                  <a:schemeClr val="dk2"/>
                </a:solidFill>
                <a:latin typeface="Roboto"/>
                <a:ea typeface="Roboto"/>
                <a:cs typeface="Roboto"/>
                <a:sym typeface="Roboto"/>
              </a:rPr>
              <a:t>string</a:t>
            </a:r>
            <a:endParaRPr b="1" sz="900">
              <a:solidFill>
                <a:schemeClr val="dk2"/>
              </a:solidFill>
              <a:latin typeface="Roboto"/>
              <a:ea typeface="Roboto"/>
              <a:cs typeface="Roboto"/>
              <a:sym typeface="Roboto"/>
            </a:endParaRPr>
          </a:p>
          <a:p>
            <a:pPr indent="0" lvl="0" marL="0" rtl="0" algn="just">
              <a:spcBef>
                <a:spcPts val="0"/>
              </a:spcBef>
              <a:spcAft>
                <a:spcPts val="0"/>
              </a:spcAft>
              <a:buNone/>
            </a:pPr>
            <a:r>
              <a:rPr lang="en" sz="900">
                <a:solidFill>
                  <a:schemeClr val="dk2"/>
                </a:solidFill>
                <a:latin typeface="Roboto"/>
                <a:ea typeface="Roboto"/>
                <a:cs typeface="Roboto"/>
                <a:sym typeface="Roboto"/>
              </a:rPr>
              <a:t>We store about </a:t>
            </a:r>
            <a:r>
              <a:rPr b="1" lang="en" sz="900">
                <a:solidFill>
                  <a:schemeClr val="dk2"/>
                </a:solidFill>
                <a:latin typeface="Roboto"/>
                <a:ea typeface="Roboto"/>
                <a:cs typeface="Roboto"/>
                <a:sym typeface="Roboto"/>
              </a:rPr>
              <a:t>16 – 17 KB</a:t>
            </a:r>
            <a:r>
              <a:rPr lang="en" sz="900">
                <a:solidFill>
                  <a:schemeClr val="dk2"/>
                </a:solidFill>
                <a:latin typeface="Roboto"/>
                <a:ea typeface="Roboto"/>
                <a:cs typeface="Roboto"/>
                <a:sym typeface="Roboto"/>
              </a:rPr>
              <a:t> at any given time, but are able to store up to </a:t>
            </a:r>
            <a:r>
              <a:rPr b="1" lang="en" sz="900">
                <a:solidFill>
                  <a:schemeClr val="dk2"/>
                </a:solidFill>
                <a:latin typeface="Roboto"/>
                <a:ea typeface="Roboto"/>
                <a:cs typeface="Roboto"/>
                <a:sym typeface="Roboto"/>
              </a:rPr>
              <a:t>1GB</a:t>
            </a:r>
            <a:r>
              <a:rPr lang="en" sz="900">
                <a:solidFill>
                  <a:schemeClr val="dk2"/>
                </a:solidFill>
                <a:latin typeface="Roboto"/>
                <a:ea typeface="Roboto"/>
                <a:cs typeface="Roboto"/>
                <a:sym typeface="Roboto"/>
              </a:rPr>
              <a:t> on the Firebase Database for free</a:t>
            </a:r>
            <a:endParaRPr sz="900">
              <a:solidFill>
                <a:schemeClr val="dk2"/>
              </a:solidFill>
              <a:latin typeface="Roboto"/>
              <a:ea typeface="Roboto"/>
              <a:cs typeface="Roboto"/>
              <a:sym typeface="Roboto"/>
            </a:endParaRPr>
          </a:p>
          <a:p>
            <a:pPr indent="0" lvl="0" marL="0" rtl="0" algn="just">
              <a:spcBef>
                <a:spcPts val="0"/>
              </a:spcBef>
              <a:spcAft>
                <a:spcPts val="0"/>
              </a:spcAft>
              <a:buNone/>
            </a:pPr>
            <a:r>
              <a:t/>
            </a:r>
            <a:endParaRPr sz="900">
              <a:solidFill>
                <a:schemeClr val="dk2"/>
              </a:solidFill>
              <a:latin typeface="Roboto"/>
              <a:ea typeface="Roboto"/>
              <a:cs typeface="Roboto"/>
              <a:sym typeface="Roboto"/>
            </a:endParaRPr>
          </a:p>
          <a:p>
            <a:pPr indent="0" lvl="0" marL="0" rtl="0" algn="just">
              <a:spcBef>
                <a:spcPts val="0"/>
              </a:spcBef>
              <a:spcAft>
                <a:spcPts val="0"/>
              </a:spcAft>
              <a:buNone/>
            </a:pPr>
            <a:r>
              <a:t/>
            </a:r>
            <a:endParaRPr sz="9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700"/>
              <a:t>Fig. 15: IoT Test model</a:t>
            </a:r>
            <a:endParaRPr sz="700"/>
          </a:p>
          <a:p>
            <a:pPr indent="0" lvl="0" marL="0" rtl="0" algn="l">
              <a:spcBef>
                <a:spcPts val="0"/>
              </a:spcBef>
              <a:spcAft>
                <a:spcPts val="1200"/>
              </a:spcAft>
              <a:buNone/>
            </a:pPr>
            <a:r>
              <a:t/>
            </a:r>
            <a:endParaRPr/>
          </a:p>
        </p:txBody>
      </p:sp>
      <p:sp>
        <p:nvSpPr>
          <p:cNvPr id="208" name="Google Shape;208;p28"/>
          <p:cNvSpPr txBox="1"/>
          <p:nvPr>
            <p:ph type="title"/>
          </p:nvPr>
        </p:nvSpPr>
        <p:spPr>
          <a:xfrm>
            <a:off x="311725" y="324850"/>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22" u="sng">
                <a:solidFill>
                  <a:srgbClr val="FFE599"/>
                </a:solidFill>
              </a:rPr>
              <a:t>Solar Module </a:t>
            </a:r>
            <a:r>
              <a:rPr lang="en" sz="2722" u="sng">
                <a:solidFill>
                  <a:srgbClr val="FFE599"/>
                </a:solidFill>
              </a:rPr>
              <a:t>Analysis</a:t>
            </a:r>
            <a:endParaRPr sz="2722" u="sng">
              <a:solidFill>
                <a:srgbClr val="FFE599"/>
              </a:solidFill>
            </a:endParaRPr>
          </a:p>
          <a:p>
            <a:pPr indent="0" lvl="0" marL="0" rtl="0" algn="l">
              <a:spcBef>
                <a:spcPts val="0"/>
              </a:spcBef>
              <a:spcAft>
                <a:spcPts val="0"/>
              </a:spcAft>
              <a:buNone/>
            </a:pPr>
            <a:r>
              <a:t/>
            </a:r>
            <a:endParaRPr sz="1500" u="sng">
              <a:solidFill>
                <a:srgbClr val="FFE599"/>
              </a:solidFill>
            </a:endParaRPr>
          </a:p>
          <a:p>
            <a:pPr indent="-305752" lvl="0" marL="457200" rtl="0" algn="l">
              <a:spcBef>
                <a:spcPts val="0"/>
              </a:spcBef>
              <a:spcAft>
                <a:spcPts val="0"/>
              </a:spcAft>
              <a:buSzPct val="100000"/>
              <a:buChar char="➢"/>
            </a:pPr>
            <a:r>
              <a:rPr lang="en" sz="1350"/>
              <a:t>Introduce the solar design</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pic>
        <p:nvPicPr>
          <p:cNvPr id="209" name="Google Shape;209;p28"/>
          <p:cNvPicPr preferRelativeResize="0"/>
          <p:nvPr/>
        </p:nvPicPr>
        <p:blipFill>
          <a:blip r:embed="rId3">
            <a:alphaModFix/>
          </a:blip>
          <a:stretch>
            <a:fillRect/>
          </a:stretch>
        </p:blipFill>
        <p:spPr>
          <a:xfrm>
            <a:off x="4644675" y="199575"/>
            <a:ext cx="4166401" cy="2827425"/>
          </a:xfrm>
          <a:prstGeom prst="rect">
            <a:avLst/>
          </a:prstGeom>
          <a:noFill/>
          <a:ln>
            <a:noFill/>
          </a:ln>
        </p:spPr>
      </p:pic>
      <p:sp>
        <p:nvSpPr>
          <p:cNvPr id="210" name="Google Shape;210;p28"/>
          <p:cNvSpPr txBox="1"/>
          <p:nvPr/>
        </p:nvSpPr>
        <p:spPr>
          <a:xfrm>
            <a:off x="5191875" y="30270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latin typeface="Roboto"/>
                <a:ea typeface="Roboto"/>
                <a:cs typeface="Roboto"/>
                <a:sym typeface="Roboto"/>
              </a:rPr>
              <a:t>Fig. 14: Solar module</a:t>
            </a:r>
            <a:endParaRPr sz="700">
              <a:solidFill>
                <a:schemeClr val="dk2"/>
              </a:solidFill>
              <a:latin typeface="Roboto"/>
              <a:ea typeface="Roboto"/>
              <a:cs typeface="Roboto"/>
              <a:sym typeface="Roboto"/>
            </a:endParaRPr>
          </a:p>
        </p:txBody>
      </p:sp>
      <p:sp>
        <p:nvSpPr>
          <p:cNvPr id="211" name="Google Shape;211;p28"/>
          <p:cNvSpPr txBox="1"/>
          <p:nvPr/>
        </p:nvSpPr>
        <p:spPr>
          <a:xfrm>
            <a:off x="4498875" y="3374025"/>
            <a:ext cx="44580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chemeClr val="dk2"/>
                </a:solidFill>
                <a:latin typeface="Roboto"/>
                <a:ea typeface="Roboto"/>
                <a:cs typeface="Roboto"/>
                <a:sym typeface="Roboto"/>
              </a:rPr>
              <a:t>Fig. 14 </a:t>
            </a:r>
            <a:r>
              <a:rPr lang="en" sz="1000">
                <a:solidFill>
                  <a:schemeClr val="dk2"/>
                </a:solidFill>
                <a:latin typeface="Roboto"/>
                <a:ea typeface="Roboto"/>
                <a:cs typeface="Roboto"/>
                <a:sym typeface="Roboto"/>
              </a:rPr>
              <a:t>given above, is the prototype of the solar module system that we are currently using. Our power system consists of three main components which are a </a:t>
            </a:r>
            <a:r>
              <a:rPr b="1" lang="en" sz="1000">
                <a:solidFill>
                  <a:schemeClr val="dk2"/>
                </a:solidFill>
                <a:latin typeface="Roboto"/>
                <a:ea typeface="Roboto"/>
                <a:cs typeface="Roboto"/>
                <a:sym typeface="Roboto"/>
              </a:rPr>
              <a:t>solar panel, a sealed lead acid battery, and a solar charge</a:t>
            </a:r>
            <a:r>
              <a:rPr lang="en" sz="1000">
                <a:solidFill>
                  <a:schemeClr val="dk2"/>
                </a:solidFill>
                <a:latin typeface="Roboto"/>
                <a:ea typeface="Roboto"/>
                <a:cs typeface="Roboto"/>
                <a:sym typeface="Roboto"/>
              </a:rPr>
              <a:t> </a:t>
            </a:r>
            <a:r>
              <a:rPr b="1" lang="en" sz="1000">
                <a:solidFill>
                  <a:schemeClr val="dk2"/>
                </a:solidFill>
                <a:latin typeface="Roboto"/>
                <a:ea typeface="Roboto"/>
                <a:cs typeface="Roboto"/>
                <a:sym typeface="Roboto"/>
              </a:rPr>
              <a:t>module</a:t>
            </a:r>
            <a:r>
              <a:rPr lang="en" sz="1000">
                <a:solidFill>
                  <a:schemeClr val="dk2"/>
                </a:solidFill>
                <a:latin typeface="Roboto"/>
                <a:ea typeface="Roboto"/>
                <a:cs typeface="Roboto"/>
                <a:sym typeface="Roboto"/>
              </a:rPr>
              <a:t>. The solar panel inputs voltage/current to the solar charge module, and the solar charge module then outputs a fixed voltage/current to the battery to charge it. This fixed voltage/current can be adjusted with a potentiometer attached to the solar charge module. We then connected the solar panel and system load in parallel with our battery. This allows the solar panel to charge the battery and power the system depending on the power that the solar panel is producing.</a:t>
            </a:r>
            <a:endParaRPr sz="1000">
              <a:solidFill>
                <a:schemeClr val="dk2"/>
              </a:solidFill>
              <a:latin typeface="Roboto"/>
              <a:ea typeface="Roboto"/>
              <a:cs typeface="Roboto"/>
              <a:sym typeface="Roboto"/>
            </a:endParaRPr>
          </a:p>
          <a:p>
            <a:pPr indent="0" lvl="0" marL="0" rtl="0" algn="just">
              <a:spcBef>
                <a:spcPts val="0"/>
              </a:spcBef>
              <a:spcAft>
                <a:spcPts val="0"/>
              </a:spcAft>
              <a:buNone/>
            </a:pPr>
            <a:r>
              <a:t/>
            </a:r>
            <a:endParaRPr sz="10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 type="body"/>
          </p:nvPr>
        </p:nvSpPr>
        <p:spPr>
          <a:xfrm>
            <a:off x="4506400" y="229275"/>
            <a:ext cx="4471500" cy="4370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000"/>
              <a:t>Our</a:t>
            </a:r>
            <a:r>
              <a:rPr b="1" lang="en" sz="1000"/>
              <a:t> test plan</a:t>
            </a:r>
            <a:r>
              <a:rPr lang="en" sz="1000"/>
              <a:t> will have four total major parts and several minor parts that will be needed to be successful throughout our test runs. Fig. 15. indicates the </a:t>
            </a:r>
            <a:r>
              <a:rPr b="1" lang="en" sz="1000"/>
              <a:t>big picture</a:t>
            </a:r>
            <a:r>
              <a:rPr lang="en" sz="1000"/>
              <a:t> of what those major and minor tasks look like.</a:t>
            </a:r>
            <a:endParaRPr sz="1000"/>
          </a:p>
          <a:p>
            <a:pPr indent="0" lvl="0" marL="0" rtl="0" algn="just">
              <a:spcBef>
                <a:spcPts val="1200"/>
              </a:spcBef>
              <a:spcAft>
                <a:spcPts val="0"/>
              </a:spcAft>
              <a:buNone/>
            </a:pPr>
            <a:r>
              <a:t/>
            </a:r>
            <a:endParaRPr sz="1000"/>
          </a:p>
          <a:p>
            <a:pPr indent="0" lvl="0" marL="0" rtl="0" algn="just">
              <a:spcBef>
                <a:spcPts val="1200"/>
              </a:spcBef>
              <a:spcAft>
                <a:spcPts val="0"/>
              </a:spcAft>
              <a:buNone/>
            </a:pPr>
            <a:r>
              <a:t/>
            </a:r>
            <a:endParaRPr sz="1000"/>
          </a:p>
          <a:p>
            <a:pPr indent="0" lvl="0" marL="0" rtl="0" algn="just">
              <a:spcBef>
                <a:spcPts val="1200"/>
              </a:spcBef>
              <a:spcAft>
                <a:spcPts val="0"/>
              </a:spcAft>
              <a:buNone/>
            </a:pPr>
            <a:r>
              <a:t/>
            </a:r>
            <a:endParaRPr sz="1000"/>
          </a:p>
          <a:p>
            <a:pPr indent="0" lvl="0" marL="0" rtl="0" algn="just">
              <a:spcBef>
                <a:spcPts val="1200"/>
              </a:spcBef>
              <a:spcAft>
                <a:spcPts val="0"/>
              </a:spcAft>
              <a:buNone/>
            </a:pPr>
            <a:r>
              <a:t/>
            </a:r>
            <a:endParaRPr sz="1000"/>
          </a:p>
          <a:p>
            <a:pPr indent="0" lvl="0" marL="0" rtl="0" algn="just">
              <a:spcBef>
                <a:spcPts val="1200"/>
              </a:spcBef>
              <a:spcAft>
                <a:spcPts val="0"/>
              </a:spcAft>
              <a:buNone/>
            </a:pPr>
            <a:r>
              <a:t/>
            </a:r>
            <a:endParaRPr sz="1000"/>
          </a:p>
          <a:p>
            <a:pPr indent="0" lvl="0" marL="0" rtl="0" algn="just">
              <a:spcBef>
                <a:spcPts val="1200"/>
              </a:spcBef>
              <a:spcAft>
                <a:spcPts val="0"/>
              </a:spcAft>
              <a:buNone/>
            </a:pPr>
            <a:r>
              <a:t/>
            </a:r>
            <a:endParaRPr sz="1000"/>
          </a:p>
          <a:p>
            <a:pPr indent="0" lvl="0" marL="0" rtl="0" algn="just">
              <a:spcBef>
                <a:spcPts val="1200"/>
              </a:spcBef>
              <a:spcAft>
                <a:spcPts val="0"/>
              </a:spcAft>
              <a:buNone/>
            </a:pPr>
            <a:r>
              <a:rPr lang="en" sz="1000"/>
              <a:t>As shown on Fig. 15, </a:t>
            </a:r>
            <a:r>
              <a:rPr b="1" lang="en" sz="1000"/>
              <a:t>test mode</a:t>
            </a:r>
            <a:r>
              <a:rPr lang="en" sz="1000"/>
              <a:t>l is created to help us visualize the basics of the test model and verification protocols that our team is going to follow. This model is generated by using our </a:t>
            </a:r>
            <a:r>
              <a:rPr b="1" lang="en" sz="1000"/>
              <a:t>IoT model from our Standards section</a:t>
            </a:r>
            <a:r>
              <a:rPr lang="en" sz="1000"/>
              <a:t> of this report. Our IoT layers will have their own individual-specific test approach and verification protocol.</a:t>
            </a:r>
            <a:endParaRPr sz="1000"/>
          </a:p>
          <a:p>
            <a:pPr indent="0" lvl="0" marL="0" rtl="0" algn="just">
              <a:spcBef>
                <a:spcPts val="1200"/>
              </a:spcBef>
              <a:spcAft>
                <a:spcPts val="0"/>
              </a:spcAft>
              <a:buNone/>
            </a:pPr>
            <a:r>
              <a:t/>
            </a:r>
            <a:endParaRPr sz="1000"/>
          </a:p>
          <a:p>
            <a:pPr indent="0" lvl="0" marL="0" rtl="0" algn="just">
              <a:spcBef>
                <a:spcPts val="1200"/>
              </a:spcBef>
              <a:spcAft>
                <a:spcPts val="1200"/>
              </a:spcAft>
              <a:buNone/>
            </a:pPr>
            <a:r>
              <a:t/>
            </a:r>
            <a:endParaRPr sz="1000"/>
          </a:p>
        </p:txBody>
      </p:sp>
      <p:sp>
        <p:nvSpPr>
          <p:cNvPr id="217" name="Google Shape;217;p29"/>
          <p:cNvSpPr txBox="1"/>
          <p:nvPr>
            <p:ph type="title"/>
          </p:nvPr>
        </p:nvSpPr>
        <p:spPr>
          <a:xfrm>
            <a:off x="250025" y="324850"/>
            <a:ext cx="39069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50" u="sng">
                <a:solidFill>
                  <a:srgbClr val="FFE599"/>
                </a:solidFill>
              </a:rPr>
              <a:t>Test Plan</a:t>
            </a:r>
            <a:endParaRPr sz="2750" u="sng">
              <a:solidFill>
                <a:srgbClr val="FFE599"/>
              </a:solidFill>
            </a:endParaRPr>
          </a:p>
          <a:p>
            <a:pPr indent="0" lvl="0" marL="0" rtl="0" algn="l">
              <a:spcBef>
                <a:spcPts val="0"/>
              </a:spcBef>
              <a:spcAft>
                <a:spcPts val="0"/>
              </a:spcAft>
              <a:buNone/>
            </a:pPr>
            <a:r>
              <a:t/>
            </a:r>
            <a:endParaRPr sz="1500" u="sng">
              <a:solidFill>
                <a:srgbClr val="FFE599"/>
              </a:solidFill>
            </a:endParaRPr>
          </a:p>
          <a:p>
            <a:pPr indent="-308610" lvl="0" marL="457200" rtl="0" algn="l">
              <a:spcBef>
                <a:spcPts val="0"/>
              </a:spcBef>
              <a:spcAft>
                <a:spcPts val="0"/>
              </a:spcAft>
              <a:buSzPct val="100000"/>
              <a:buChar char="➢"/>
            </a:pPr>
            <a:r>
              <a:rPr lang="en" sz="1400"/>
              <a:t>Introduce our approach for tests</a:t>
            </a:r>
            <a:endParaRPr sz="1400"/>
          </a:p>
          <a:p>
            <a:pPr indent="0" lvl="0" marL="0" rtl="0" algn="l">
              <a:spcBef>
                <a:spcPts val="0"/>
              </a:spcBef>
              <a:spcAft>
                <a:spcPts val="0"/>
              </a:spcAft>
              <a:buNone/>
            </a:pPr>
            <a:r>
              <a:t/>
            </a:r>
            <a:endParaRPr sz="1400"/>
          </a:p>
          <a:p>
            <a:pPr indent="-308610" lvl="0" marL="457200" rtl="0" algn="l">
              <a:spcBef>
                <a:spcPts val="0"/>
              </a:spcBef>
              <a:spcAft>
                <a:spcPts val="0"/>
              </a:spcAft>
              <a:buSzPct val="100000"/>
              <a:buChar char="➢"/>
            </a:pPr>
            <a:r>
              <a:rPr lang="en" sz="1400"/>
              <a:t>Introduce</a:t>
            </a:r>
            <a:r>
              <a:rPr lang="en" sz="1400"/>
              <a:t> our approach for verifications</a:t>
            </a:r>
            <a:endParaRPr sz="140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pic>
        <p:nvPicPr>
          <p:cNvPr id="218" name="Google Shape;218;p29"/>
          <p:cNvPicPr preferRelativeResize="0"/>
          <p:nvPr/>
        </p:nvPicPr>
        <p:blipFill>
          <a:blip r:embed="rId3">
            <a:alphaModFix/>
          </a:blip>
          <a:stretch>
            <a:fillRect/>
          </a:stretch>
        </p:blipFill>
        <p:spPr>
          <a:xfrm>
            <a:off x="4357675" y="957950"/>
            <a:ext cx="4718751" cy="1539950"/>
          </a:xfrm>
          <a:prstGeom prst="rect">
            <a:avLst/>
          </a:prstGeom>
          <a:noFill/>
          <a:ln>
            <a:noFill/>
          </a:ln>
        </p:spPr>
      </p:pic>
      <p:sp>
        <p:nvSpPr>
          <p:cNvPr id="219" name="Google Shape;219;p29"/>
          <p:cNvSpPr txBox="1"/>
          <p:nvPr/>
        </p:nvSpPr>
        <p:spPr>
          <a:xfrm>
            <a:off x="5217050" y="24620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latin typeface="Roboto"/>
                <a:ea typeface="Roboto"/>
                <a:cs typeface="Roboto"/>
                <a:sym typeface="Roboto"/>
              </a:rPr>
              <a:t>Fig. 15: IoT Test model</a:t>
            </a:r>
            <a:endParaRPr sz="7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157500" y="324850"/>
            <a:ext cx="3989100" cy="2508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722" u="sng">
                <a:solidFill>
                  <a:srgbClr val="FFE599"/>
                </a:solidFill>
              </a:rPr>
              <a:t>Experiment at Zoo</a:t>
            </a:r>
            <a:endParaRPr sz="2722" u="sng">
              <a:solidFill>
                <a:srgbClr val="FFE599"/>
              </a:solidFill>
            </a:endParaRPr>
          </a:p>
          <a:p>
            <a:pPr indent="0" lvl="0" marL="0" rtl="0" algn="just">
              <a:spcBef>
                <a:spcPts val="0"/>
              </a:spcBef>
              <a:spcAft>
                <a:spcPts val="0"/>
              </a:spcAft>
              <a:buNone/>
            </a:pPr>
            <a:r>
              <a:t/>
            </a:r>
            <a:endParaRPr sz="1500" u="sng">
              <a:solidFill>
                <a:srgbClr val="FFE599"/>
              </a:solidFill>
            </a:endParaRPr>
          </a:p>
          <a:p>
            <a:pPr indent="0" lvl="0" marL="0" rtl="0" algn="just">
              <a:spcBef>
                <a:spcPts val="0"/>
              </a:spcBef>
              <a:spcAft>
                <a:spcPts val="0"/>
              </a:spcAft>
              <a:buNone/>
            </a:pPr>
            <a:r>
              <a:rPr lang="en" sz="1127"/>
              <a:t>The figure below </a:t>
            </a:r>
            <a:r>
              <a:rPr b="1" lang="en" sz="1127"/>
              <a:t>Fig. 16.</a:t>
            </a:r>
            <a:r>
              <a:rPr lang="en" sz="1127"/>
              <a:t> displays our exhibit visit at Fresno Chaffee Zoo. Our group has brought the entire stingray module to the zoo and ran several test runs by the Stingray water tank. The temperature, pH, and Oxidations level shown at our website were accurate with the ones Zoo measured at the backstage. </a:t>
            </a:r>
            <a:endParaRPr sz="1127"/>
          </a:p>
          <a:p>
            <a:pPr indent="0" lvl="0" marL="0" rtl="0" algn="just">
              <a:spcBef>
                <a:spcPts val="0"/>
              </a:spcBef>
              <a:spcAft>
                <a:spcPts val="0"/>
              </a:spcAft>
              <a:buNone/>
            </a:pPr>
            <a:r>
              <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t/>
            </a:r>
            <a:endParaRPr/>
          </a:p>
        </p:txBody>
      </p:sp>
      <p:sp>
        <p:nvSpPr>
          <p:cNvPr id="225" name="Google Shape;225;p30"/>
          <p:cNvSpPr txBox="1"/>
          <p:nvPr>
            <p:ph type="title"/>
          </p:nvPr>
        </p:nvSpPr>
        <p:spPr>
          <a:xfrm>
            <a:off x="4540575" y="324850"/>
            <a:ext cx="43311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50" u="sng">
                <a:solidFill>
                  <a:schemeClr val="dk2"/>
                </a:solidFill>
              </a:rPr>
              <a:t>Projects Day</a:t>
            </a:r>
            <a:endParaRPr sz="2450">
              <a:solidFill>
                <a:schemeClr val="dk2"/>
              </a:solidFill>
            </a:endParaRPr>
          </a:p>
        </p:txBody>
      </p:sp>
      <p:pic>
        <p:nvPicPr>
          <p:cNvPr id="226" name="Google Shape;226;p30"/>
          <p:cNvPicPr preferRelativeResize="0"/>
          <p:nvPr/>
        </p:nvPicPr>
        <p:blipFill>
          <a:blip r:embed="rId3">
            <a:alphaModFix/>
          </a:blip>
          <a:stretch>
            <a:fillRect/>
          </a:stretch>
        </p:blipFill>
        <p:spPr>
          <a:xfrm>
            <a:off x="238887" y="2028400"/>
            <a:ext cx="3763425" cy="2822600"/>
          </a:xfrm>
          <a:prstGeom prst="rect">
            <a:avLst/>
          </a:prstGeom>
          <a:noFill/>
          <a:ln cap="flat" cmpd="sng" w="9525">
            <a:solidFill>
              <a:schemeClr val="dk2"/>
            </a:solidFill>
            <a:prstDash val="solid"/>
            <a:round/>
            <a:headEnd len="sm" w="sm" type="none"/>
            <a:tailEnd len="sm" w="sm" type="none"/>
          </a:ln>
        </p:spPr>
      </p:pic>
      <p:sp>
        <p:nvSpPr>
          <p:cNvPr id="227" name="Google Shape;227;p30"/>
          <p:cNvSpPr txBox="1"/>
          <p:nvPr/>
        </p:nvSpPr>
        <p:spPr>
          <a:xfrm>
            <a:off x="620600" y="48510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16: Zoo experiment</a:t>
            </a:r>
            <a:endParaRPr sz="700">
              <a:solidFill>
                <a:schemeClr val="lt1"/>
              </a:solidFill>
              <a:latin typeface="Roboto"/>
              <a:ea typeface="Roboto"/>
              <a:cs typeface="Roboto"/>
              <a:sym typeface="Roboto"/>
            </a:endParaRPr>
          </a:p>
        </p:txBody>
      </p:sp>
      <p:pic>
        <p:nvPicPr>
          <p:cNvPr id="228" name="Google Shape;228;p30"/>
          <p:cNvPicPr preferRelativeResize="0"/>
          <p:nvPr/>
        </p:nvPicPr>
        <p:blipFill>
          <a:blip r:embed="rId4">
            <a:alphaModFix/>
          </a:blip>
          <a:stretch>
            <a:fillRect/>
          </a:stretch>
        </p:blipFill>
        <p:spPr>
          <a:xfrm>
            <a:off x="4824405" y="2032775"/>
            <a:ext cx="3763451" cy="2813843"/>
          </a:xfrm>
          <a:prstGeom prst="rect">
            <a:avLst/>
          </a:prstGeom>
          <a:noFill/>
          <a:ln cap="flat" cmpd="sng" w="9525">
            <a:solidFill>
              <a:schemeClr val="dk2"/>
            </a:solidFill>
            <a:prstDash val="solid"/>
            <a:round/>
            <a:headEnd len="sm" w="sm" type="none"/>
            <a:tailEnd len="sm" w="sm" type="none"/>
          </a:ln>
        </p:spPr>
      </p:pic>
      <p:sp>
        <p:nvSpPr>
          <p:cNvPr id="229" name="Google Shape;229;p30"/>
          <p:cNvSpPr txBox="1"/>
          <p:nvPr/>
        </p:nvSpPr>
        <p:spPr>
          <a:xfrm>
            <a:off x="5206125" y="48510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latin typeface="Roboto"/>
                <a:ea typeface="Roboto"/>
                <a:cs typeface="Roboto"/>
                <a:sym typeface="Roboto"/>
              </a:rPr>
              <a:t>Fig. 17: Projects day experiment</a:t>
            </a:r>
            <a:endParaRPr sz="700">
              <a:solidFill>
                <a:schemeClr val="dk2"/>
              </a:solidFill>
              <a:latin typeface="Roboto"/>
              <a:ea typeface="Roboto"/>
              <a:cs typeface="Roboto"/>
              <a:sym typeface="Roboto"/>
            </a:endParaRPr>
          </a:p>
        </p:txBody>
      </p:sp>
      <p:sp>
        <p:nvSpPr>
          <p:cNvPr id="230" name="Google Shape;230;p30"/>
          <p:cNvSpPr txBox="1"/>
          <p:nvPr/>
        </p:nvSpPr>
        <p:spPr>
          <a:xfrm>
            <a:off x="4556325" y="890275"/>
            <a:ext cx="42996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dk2"/>
                </a:solidFill>
                <a:latin typeface="Roboto"/>
                <a:ea typeface="Roboto"/>
                <a:cs typeface="Roboto"/>
                <a:sym typeface="Roboto"/>
              </a:rPr>
              <a:t>The figure below </a:t>
            </a:r>
            <a:r>
              <a:rPr b="1" lang="en" sz="1000">
                <a:solidFill>
                  <a:schemeClr val="dk2"/>
                </a:solidFill>
                <a:latin typeface="Roboto"/>
                <a:ea typeface="Roboto"/>
                <a:cs typeface="Roboto"/>
                <a:sym typeface="Roboto"/>
              </a:rPr>
              <a:t>Fig. 17.</a:t>
            </a:r>
            <a:r>
              <a:rPr lang="en" sz="1000">
                <a:solidFill>
                  <a:schemeClr val="dk2"/>
                </a:solidFill>
                <a:latin typeface="Roboto"/>
                <a:ea typeface="Roboto"/>
                <a:cs typeface="Roboto"/>
                <a:sym typeface="Roboto"/>
              </a:rPr>
              <a:t> is a snapshot of the our projects day station on May 3rd. We have successfully presented our project to our faculty and other visitors. We each had </a:t>
            </a:r>
            <a:r>
              <a:rPr lang="en" sz="1000">
                <a:solidFill>
                  <a:schemeClr val="dk2"/>
                </a:solidFill>
                <a:latin typeface="Roboto"/>
                <a:ea typeface="Roboto"/>
                <a:cs typeface="Roboto"/>
                <a:sym typeface="Roboto"/>
              </a:rPr>
              <a:t>individual</a:t>
            </a:r>
            <a:r>
              <a:rPr lang="en" sz="1000">
                <a:solidFill>
                  <a:schemeClr val="dk2"/>
                </a:solidFill>
                <a:latin typeface="Roboto"/>
                <a:ea typeface="Roboto"/>
                <a:cs typeface="Roboto"/>
                <a:sym typeface="Roboto"/>
              </a:rPr>
              <a:t> roles that helped us navigate the process of presentation better. </a:t>
            </a:r>
            <a:endParaRPr sz="10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End Product</a:t>
            </a:r>
            <a:endParaRPr/>
          </a:p>
        </p:txBody>
      </p:sp>
      <p:sp>
        <p:nvSpPr>
          <p:cNvPr id="236" name="Google Shape;236;p31"/>
          <p:cNvSpPr txBox="1"/>
          <p:nvPr>
            <p:ph idx="1" type="body"/>
          </p:nvPr>
        </p:nvSpPr>
        <p:spPr>
          <a:xfrm>
            <a:off x="311700" y="1505700"/>
            <a:ext cx="8520600" cy="3076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chemeClr val="dk1"/>
                </a:solidFill>
              </a:rPr>
              <a:t>As we come to the end of this project, we can look back with satisfaction at what we have achieved. By utilizing cutting-edge technologies such as embedded systems, cloud-based programming, and a software-based user interface, we were able to monitor, collect, and store data pertaining to the animal groups of stingrays, elephants, and reptiles. </a:t>
            </a:r>
            <a:endParaRPr sz="1500">
              <a:solidFill>
                <a:schemeClr val="dk1"/>
              </a:solidFill>
            </a:endParaRPr>
          </a:p>
          <a:p>
            <a:pPr indent="0" lvl="0" marL="0" rtl="0" algn="just">
              <a:spcBef>
                <a:spcPts val="1200"/>
              </a:spcBef>
              <a:spcAft>
                <a:spcPts val="1200"/>
              </a:spcAft>
              <a:buNone/>
            </a:pPr>
            <a:r>
              <a:rPr lang="en" sz="1500">
                <a:solidFill>
                  <a:schemeClr val="dk1"/>
                </a:solidFill>
              </a:rPr>
              <a:t>Overall, this project was a success, and we hope it will contribute to the ongoing efforts towards animal conservation and welfare.</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324850"/>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rgbClr val="FFE599"/>
                </a:solidFill>
              </a:rPr>
              <a:t>Introduction</a:t>
            </a:r>
            <a:endParaRPr u="sng">
              <a:solidFill>
                <a:srgbClr val="FFE599"/>
              </a:solidFill>
            </a:endParaRPr>
          </a:p>
          <a:p>
            <a:pPr indent="0" lvl="0" marL="0" rtl="0" algn="l">
              <a:spcBef>
                <a:spcPts val="0"/>
              </a:spcBef>
              <a:spcAft>
                <a:spcPts val="0"/>
              </a:spcAft>
              <a:buNone/>
            </a:pPr>
            <a:r>
              <a:t/>
            </a:r>
            <a:endParaRPr sz="1500" u="sng"/>
          </a:p>
          <a:p>
            <a:pPr indent="-314325" lvl="0" marL="457200" rtl="0" algn="l">
              <a:spcBef>
                <a:spcPts val="0"/>
              </a:spcBef>
              <a:spcAft>
                <a:spcPts val="0"/>
              </a:spcAft>
              <a:buSzPct val="100000"/>
              <a:buChar char="➢"/>
            </a:pPr>
            <a:r>
              <a:rPr lang="en" sz="1500"/>
              <a:t>Introduce team members &amp; roles</a:t>
            </a:r>
            <a:endParaRPr sz="1500"/>
          </a:p>
          <a:p>
            <a:pPr indent="0" lvl="0" marL="457200" rtl="0" algn="l">
              <a:spcBef>
                <a:spcPts val="0"/>
              </a:spcBef>
              <a:spcAft>
                <a:spcPts val="0"/>
              </a:spcAft>
              <a:buNone/>
            </a:pPr>
            <a:r>
              <a:t/>
            </a:r>
            <a:endParaRPr sz="1500"/>
          </a:p>
          <a:p>
            <a:pPr indent="-314325" lvl="0" marL="457200" rtl="0" algn="l">
              <a:spcBef>
                <a:spcPts val="0"/>
              </a:spcBef>
              <a:spcAft>
                <a:spcPts val="0"/>
              </a:spcAft>
              <a:buSzPct val="100000"/>
              <a:buChar char="➢"/>
            </a:pPr>
            <a:r>
              <a:rPr lang="en" sz="1500"/>
              <a:t>Introduce project</a:t>
            </a:r>
            <a:endParaRPr sz="1500"/>
          </a:p>
          <a:p>
            <a:pPr indent="0" lvl="0" marL="0" rtl="0" algn="l">
              <a:spcBef>
                <a:spcPts val="0"/>
              </a:spcBef>
              <a:spcAft>
                <a:spcPts val="0"/>
              </a:spcAft>
              <a:buNone/>
            </a:pPr>
            <a:r>
              <a:t/>
            </a:r>
            <a:endParaRPr sz="1500"/>
          </a:p>
          <a:p>
            <a:pPr indent="-314325" lvl="0" marL="457200" rtl="0" algn="l">
              <a:spcBef>
                <a:spcPts val="0"/>
              </a:spcBef>
              <a:spcAft>
                <a:spcPts val="0"/>
              </a:spcAft>
              <a:buSzPct val="100000"/>
              <a:buChar char="➢"/>
            </a:pPr>
            <a:r>
              <a:rPr lang="en" sz="1500"/>
              <a:t>Introduce mission statement</a:t>
            </a:r>
            <a:endParaRPr sz="1500"/>
          </a:p>
          <a:p>
            <a:pPr indent="0" lvl="0" marL="0" rtl="0" algn="l">
              <a:spcBef>
                <a:spcPts val="0"/>
              </a:spcBef>
              <a:spcAft>
                <a:spcPts val="0"/>
              </a:spcAft>
              <a:buNone/>
            </a:pPr>
            <a:r>
              <a:t/>
            </a:r>
            <a:endParaRPr/>
          </a:p>
        </p:txBody>
      </p:sp>
      <p:sp>
        <p:nvSpPr>
          <p:cNvPr id="72" name="Google Shape;72;p14"/>
          <p:cNvSpPr txBox="1"/>
          <p:nvPr>
            <p:ph idx="1" type="body"/>
          </p:nvPr>
        </p:nvSpPr>
        <p:spPr>
          <a:xfrm>
            <a:off x="4509900" y="1127800"/>
            <a:ext cx="4634100" cy="364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sz="1100"/>
              <a:t>   </a:t>
            </a:r>
            <a:r>
              <a:rPr b="1" lang="en" sz="1100"/>
              <a:t>Puya Fard	     Sahildeep Singh           Dominic Keifer       Rafael Hernandez</a:t>
            </a:r>
            <a:endParaRPr b="1"/>
          </a:p>
        </p:txBody>
      </p:sp>
      <p:pic>
        <p:nvPicPr>
          <p:cNvPr id="73" name="Google Shape;73;p14"/>
          <p:cNvPicPr preferRelativeResize="0"/>
          <p:nvPr/>
        </p:nvPicPr>
        <p:blipFill>
          <a:blip r:embed="rId3">
            <a:alphaModFix/>
          </a:blip>
          <a:stretch>
            <a:fillRect/>
          </a:stretch>
        </p:blipFill>
        <p:spPr>
          <a:xfrm flipH="1">
            <a:off x="7883143" y="148818"/>
            <a:ext cx="993007" cy="939692"/>
          </a:xfrm>
          <a:prstGeom prst="rect">
            <a:avLst/>
          </a:prstGeom>
          <a:noFill/>
          <a:ln>
            <a:noFill/>
          </a:ln>
        </p:spPr>
      </p:pic>
      <p:pic>
        <p:nvPicPr>
          <p:cNvPr id="74" name="Google Shape;74;p14"/>
          <p:cNvPicPr preferRelativeResize="0"/>
          <p:nvPr/>
        </p:nvPicPr>
        <p:blipFill>
          <a:blip r:embed="rId4">
            <a:alphaModFix/>
          </a:blip>
          <a:stretch>
            <a:fillRect/>
          </a:stretch>
        </p:blipFill>
        <p:spPr>
          <a:xfrm flipH="1">
            <a:off x="5567838" y="132562"/>
            <a:ext cx="1013000" cy="972190"/>
          </a:xfrm>
          <a:prstGeom prst="rect">
            <a:avLst/>
          </a:prstGeom>
          <a:noFill/>
          <a:ln>
            <a:noFill/>
          </a:ln>
        </p:spPr>
      </p:pic>
      <p:pic>
        <p:nvPicPr>
          <p:cNvPr id="75" name="Google Shape;75;p14"/>
          <p:cNvPicPr preferRelativeResize="0"/>
          <p:nvPr/>
        </p:nvPicPr>
        <p:blipFill>
          <a:blip r:embed="rId5">
            <a:alphaModFix/>
          </a:blip>
          <a:stretch>
            <a:fillRect/>
          </a:stretch>
        </p:blipFill>
        <p:spPr>
          <a:xfrm>
            <a:off x="4444925" y="138813"/>
            <a:ext cx="973014" cy="959685"/>
          </a:xfrm>
          <a:prstGeom prst="rect">
            <a:avLst/>
          </a:prstGeom>
          <a:noFill/>
          <a:ln>
            <a:noFill/>
          </a:ln>
        </p:spPr>
      </p:pic>
      <p:pic>
        <p:nvPicPr>
          <p:cNvPr id="76" name="Google Shape;76;p14"/>
          <p:cNvPicPr preferRelativeResize="0"/>
          <p:nvPr/>
        </p:nvPicPr>
        <p:blipFill>
          <a:blip r:embed="rId6">
            <a:alphaModFix/>
          </a:blip>
          <a:stretch>
            <a:fillRect/>
          </a:stretch>
        </p:blipFill>
        <p:spPr>
          <a:xfrm>
            <a:off x="6686899" y="142154"/>
            <a:ext cx="1013001" cy="953021"/>
          </a:xfrm>
          <a:prstGeom prst="rect">
            <a:avLst/>
          </a:prstGeom>
          <a:noFill/>
          <a:ln>
            <a:noFill/>
          </a:ln>
        </p:spPr>
      </p:pic>
      <p:sp>
        <p:nvSpPr>
          <p:cNvPr id="77" name="Google Shape;77;p14"/>
          <p:cNvSpPr txBox="1"/>
          <p:nvPr/>
        </p:nvSpPr>
        <p:spPr>
          <a:xfrm>
            <a:off x="4509900" y="1260875"/>
            <a:ext cx="444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Roboto"/>
                <a:ea typeface="Roboto"/>
                <a:cs typeface="Roboto"/>
                <a:sym typeface="Roboto"/>
              </a:rPr>
              <a:t>Computer Eng. 	          Computer Eng.                   Computer Eng.	         Electrical Eng. </a:t>
            </a:r>
            <a:endParaRPr sz="800">
              <a:solidFill>
                <a:schemeClr val="dk2"/>
              </a:solidFill>
              <a:latin typeface="Roboto"/>
              <a:ea typeface="Roboto"/>
              <a:cs typeface="Roboto"/>
              <a:sym typeface="Roboto"/>
            </a:endParaRPr>
          </a:p>
        </p:txBody>
      </p:sp>
      <p:sp>
        <p:nvSpPr>
          <p:cNvPr id="78" name="Google Shape;78;p14"/>
          <p:cNvSpPr txBox="1"/>
          <p:nvPr/>
        </p:nvSpPr>
        <p:spPr>
          <a:xfrm>
            <a:off x="4397213" y="1448900"/>
            <a:ext cx="9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latin typeface="Roboto"/>
                <a:ea typeface="Roboto"/>
                <a:cs typeface="Roboto"/>
                <a:sym typeface="Roboto"/>
              </a:rPr>
              <a:t>Project manager</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Hardware configuration</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Debugging &amp; testing</a:t>
            </a:r>
            <a:endParaRPr sz="600">
              <a:solidFill>
                <a:schemeClr val="dk2"/>
              </a:solidFill>
              <a:latin typeface="Roboto"/>
              <a:ea typeface="Roboto"/>
              <a:cs typeface="Roboto"/>
              <a:sym typeface="Roboto"/>
            </a:endParaRPr>
          </a:p>
          <a:p>
            <a:pPr indent="0" lvl="0" marL="0" rtl="0" algn="ctr">
              <a:spcBef>
                <a:spcPts val="0"/>
              </a:spcBef>
              <a:spcAft>
                <a:spcPts val="0"/>
              </a:spcAft>
              <a:buNone/>
            </a:pPr>
            <a:r>
              <a:t/>
            </a:r>
            <a:endParaRPr sz="600">
              <a:solidFill>
                <a:schemeClr val="dk2"/>
              </a:solidFill>
              <a:latin typeface="Roboto"/>
              <a:ea typeface="Roboto"/>
              <a:cs typeface="Roboto"/>
              <a:sym typeface="Roboto"/>
            </a:endParaRPr>
          </a:p>
        </p:txBody>
      </p:sp>
      <p:sp>
        <p:nvSpPr>
          <p:cNvPr id="79" name="Google Shape;79;p14"/>
          <p:cNvSpPr txBox="1"/>
          <p:nvPr/>
        </p:nvSpPr>
        <p:spPr>
          <a:xfrm>
            <a:off x="5521900" y="1448900"/>
            <a:ext cx="1104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latin typeface="Roboto"/>
                <a:ea typeface="Roboto"/>
                <a:cs typeface="Roboto"/>
                <a:sym typeface="Roboto"/>
              </a:rPr>
              <a:t>Cloud programming</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Data server</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Communication </a:t>
            </a:r>
            <a:r>
              <a:rPr lang="en" sz="600">
                <a:solidFill>
                  <a:schemeClr val="dk2"/>
                </a:solidFill>
                <a:latin typeface="Roboto"/>
                <a:ea typeface="Roboto"/>
                <a:cs typeface="Roboto"/>
                <a:sym typeface="Roboto"/>
              </a:rPr>
              <a:t>protocols</a:t>
            </a:r>
            <a:endParaRPr sz="600">
              <a:solidFill>
                <a:schemeClr val="dk2"/>
              </a:solidFill>
              <a:latin typeface="Roboto"/>
              <a:ea typeface="Roboto"/>
              <a:cs typeface="Roboto"/>
              <a:sym typeface="Roboto"/>
            </a:endParaRPr>
          </a:p>
          <a:p>
            <a:pPr indent="0" lvl="0" marL="0" rtl="0" algn="ctr">
              <a:spcBef>
                <a:spcPts val="0"/>
              </a:spcBef>
              <a:spcAft>
                <a:spcPts val="0"/>
              </a:spcAft>
              <a:buNone/>
            </a:pPr>
            <a:r>
              <a:t/>
            </a:r>
            <a:endParaRPr sz="600">
              <a:solidFill>
                <a:schemeClr val="dk2"/>
              </a:solidFill>
              <a:latin typeface="Roboto"/>
              <a:ea typeface="Roboto"/>
              <a:cs typeface="Roboto"/>
              <a:sym typeface="Roboto"/>
            </a:endParaRPr>
          </a:p>
        </p:txBody>
      </p:sp>
      <p:sp>
        <p:nvSpPr>
          <p:cNvPr id="80" name="Google Shape;80;p14"/>
          <p:cNvSpPr txBox="1"/>
          <p:nvPr/>
        </p:nvSpPr>
        <p:spPr>
          <a:xfrm>
            <a:off x="6758463" y="1448900"/>
            <a:ext cx="993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latin typeface="Roboto"/>
                <a:ea typeface="Roboto"/>
                <a:cs typeface="Roboto"/>
                <a:sym typeface="Roboto"/>
              </a:rPr>
              <a:t>Website developer</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Software configuration</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Debugging &amp; testing</a:t>
            </a:r>
            <a:endParaRPr sz="600">
              <a:solidFill>
                <a:schemeClr val="dk2"/>
              </a:solidFill>
              <a:latin typeface="Roboto"/>
              <a:ea typeface="Roboto"/>
              <a:cs typeface="Roboto"/>
              <a:sym typeface="Roboto"/>
            </a:endParaRPr>
          </a:p>
        </p:txBody>
      </p:sp>
      <p:sp>
        <p:nvSpPr>
          <p:cNvPr id="81" name="Google Shape;81;p14"/>
          <p:cNvSpPr txBox="1"/>
          <p:nvPr/>
        </p:nvSpPr>
        <p:spPr>
          <a:xfrm>
            <a:off x="7883138" y="1448900"/>
            <a:ext cx="9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latin typeface="Roboto"/>
                <a:ea typeface="Roboto"/>
                <a:cs typeface="Roboto"/>
                <a:sym typeface="Roboto"/>
              </a:rPr>
              <a:t>Power analyst</a:t>
            </a:r>
            <a:endParaRPr sz="600">
              <a:solidFill>
                <a:schemeClr val="dk2"/>
              </a:solidFill>
              <a:latin typeface="Roboto"/>
              <a:ea typeface="Roboto"/>
              <a:cs typeface="Roboto"/>
              <a:sym typeface="Roboto"/>
            </a:endParaRPr>
          </a:p>
          <a:p>
            <a:pPr indent="0" lvl="0" marL="0" rtl="0" algn="ctr">
              <a:spcBef>
                <a:spcPts val="0"/>
              </a:spcBef>
              <a:spcAft>
                <a:spcPts val="0"/>
              </a:spcAft>
              <a:buNone/>
            </a:pPr>
            <a:r>
              <a:rPr lang="en" sz="600">
                <a:solidFill>
                  <a:schemeClr val="dk2"/>
                </a:solidFill>
                <a:latin typeface="Roboto"/>
                <a:ea typeface="Roboto"/>
                <a:cs typeface="Roboto"/>
                <a:sym typeface="Roboto"/>
              </a:rPr>
              <a:t>Solar module</a:t>
            </a:r>
            <a:endParaRPr sz="600">
              <a:solidFill>
                <a:schemeClr val="dk2"/>
              </a:solidFill>
              <a:latin typeface="Roboto"/>
              <a:ea typeface="Roboto"/>
              <a:cs typeface="Roboto"/>
              <a:sym typeface="Roboto"/>
            </a:endParaRPr>
          </a:p>
          <a:p>
            <a:pPr indent="0" lvl="0" marL="0" rtl="0" algn="ctr">
              <a:spcBef>
                <a:spcPts val="0"/>
              </a:spcBef>
              <a:spcAft>
                <a:spcPts val="0"/>
              </a:spcAft>
              <a:buNone/>
            </a:pPr>
            <a:r>
              <a:t/>
            </a:r>
            <a:endParaRPr sz="600">
              <a:solidFill>
                <a:schemeClr val="dk2"/>
              </a:solidFill>
              <a:latin typeface="Roboto"/>
              <a:ea typeface="Roboto"/>
              <a:cs typeface="Roboto"/>
              <a:sym typeface="Roboto"/>
            </a:endParaRPr>
          </a:p>
          <a:p>
            <a:pPr indent="0" lvl="0" marL="0" rtl="0" algn="ctr">
              <a:spcBef>
                <a:spcPts val="0"/>
              </a:spcBef>
              <a:spcAft>
                <a:spcPts val="0"/>
              </a:spcAft>
              <a:buNone/>
            </a:pPr>
            <a:r>
              <a:t/>
            </a:r>
            <a:endParaRPr sz="600">
              <a:solidFill>
                <a:schemeClr val="dk2"/>
              </a:solidFill>
              <a:latin typeface="Roboto"/>
              <a:ea typeface="Roboto"/>
              <a:cs typeface="Roboto"/>
              <a:sym typeface="Roboto"/>
            </a:endParaRPr>
          </a:p>
        </p:txBody>
      </p:sp>
      <p:cxnSp>
        <p:nvCxnSpPr>
          <p:cNvPr id="82" name="Google Shape;82;p14"/>
          <p:cNvCxnSpPr/>
          <p:nvPr/>
        </p:nvCxnSpPr>
        <p:spPr>
          <a:xfrm>
            <a:off x="4444925" y="1996200"/>
            <a:ext cx="4577700" cy="0"/>
          </a:xfrm>
          <a:prstGeom prst="straightConnector1">
            <a:avLst/>
          </a:prstGeom>
          <a:noFill/>
          <a:ln cap="flat" cmpd="sng" w="19050">
            <a:solidFill>
              <a:schemeClr val="dk2"/>
            </a:solidFill>
            <a:prstDash val="solid"/>
            <a:round/>
            <a:headEnd len="med" w="med" type="none"/>
            <a:tailEnd len="med" w="med" type="none"/>
          </a:ln>
        </p:spPr>
      </p:cxnSp>
      <p:sp>
        <p:nvSpPr>
          <p:cNvPr id="83" name="Google Shape;83;p14"/>
          <p:cNvSpPr txBox="1"/>
          <p:nvPr/>
        </p:nvSpPr>
        <p:spPr>
          <a:xfrm>
            <a:off x="4444925" y="1996200"/>
            <a:ext cx="45777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chemeClr val="dk2"/>
                </a:solidFill>
                <a:latin typeface="Roboto"/>
                <a:ea typeface="Roboto"/>
                <a:cs typeface="Roboto"/>
                <a:sym typeface="Roboto"/>
              </a:rPr>
              <a:t>Its main objective</a:t>
            </a:r>
            <a:r>
              <a:rPr lang="en" sz="1000">
                <a:solidFill>
                  <a:schemeClr val="dk2"/>
                </a:solidFill>
                <a:latin typeface="Roboto"/>
                <a:ea typeface="Roboto"/>
                <a:cs typeface="Roboto"/>
                <a:sym typeface="Roboto"/>
              </a:rPr>
              <a:t> is to create a safe and smart control environment that assures sensitive animals’ safety in the zoo. This project utilizes embedded</a:t>
            </a:r>
            <a:endParaRPr sz="1000">
              <a:solidFill>
                <a:schemeClr val="dk2"/>
              </a:solidFill>
              <a:latin typeface="Roboto"/>
              <a:ea typeface="Roboto"/>
              <a:cs typeface="Roboto"/>
              <a:sym typeface="Roboto"/>
            </a:endParaRPr>
          </a:p>
          <a:p>
            <a:pPr indent="0" lvl="0" marL="0" rtl="0" algn="just">
              <a:spcBef>
                <a:spcPts val="0"/>
              </a:spcBef>
              <a:spcAft>
                <a:spcPts val="0"/>
              </a:spcAft>
              <a:buNone/>
            </a:pPr>
            <a:r>
              <a:rPr lang="en" sz="1000">
                <a:solidFill>
                  <a:schemeClr val="dk2"/>
                </a:solidFill>
                <a:latin typeface="Roboto"/>
                <a:ea typeface="Roboto"/>
                <a:cs typeface="Roboto"/>
                <a:sym typeface="Roboto"/>
              </a:rPr>
              <a:t>systems, cloud-based programming, and a software-based user interface to monitor, collect, and store data.</a:t>
            </a:r>
            <a:endParaRPr sz="1000">
              <a:solidFill>
                <a:schemeClr val="dk2"/>
              </a:solidFill>
              <a:latin typeface="Roboto"/>
              <a:ea typeface="Roboto"/>
              <a:cs typeface="Roboto"/>
              <a:sym typeface="Roboto"/>
            </a:endParaRPr>
          </a:p>
          <a:p>
            <a:pPr indent="0" lvl="0" marL="0" rtl="0" algn="just">
              <a:spcBef>
                <a:spcPts val="0"/>
              </a:spcBef>
              <a:spcAft>
                <a:spcPts val="0"/>
              </a:spcAft>
              <a:buNone/>
            </a:pPr>
            <a:r>
              <a:t/>
            </a:r>
            <a:endParaRPr sz="1000">
              <a:solidFill>
                <a:schemeClr val="dk2"/>
              </a:solidFill>
              <a:latin typeface="Roboto"/>
              <a:ea typeface="Roboto"/>
              <a:cs typeface="Roboto"/>
              <a:sym typeface="Roboto"/>
            </a:endParaRPr>
          </a:p>
          <a:p>
            <a:pPr indent="0" lvl="0" marL="0" rtl="0" algn="just">
              <a:spcBef>
                <a:spcPts val="0"/>
              </a:spcBef>
              <a:spcAft>
                <a:spcPts val="0"/>
              </a:spcAft>
              <a:buNone/>
            </a:pPr>
            <a:r>
              <a:rPr b="1" lang="en" sz="1000">
                <a:solidFill>
                  <a:schemeClr val="dk2"/>
                </a:solidFill>
                <a:latin typeface="Roboto"/>
                <a:ea typeface="Roboto"/>
                <a:cs typeface="Roboto"/>
                <a:sym typeface="Roboto"/>
              </a:rPr>
              <a:t>Animal groups focused in this project are: </a:t>
            </a:r>
            <a:r>
              <a:rPr lang="en" sz="1000">
                <a:solidFill>
                  <a:schemeClr val="dk2"/>
                </a:solidFill>
                <a:latin typeface="Roboto"/>
                <a:ea typeface="Roboto"/>
                <a:cs typeface="Roboto"/>
                <a:sym typeface="Roboto"/>
              </a:rPr>
              <a:t>stingrays, elephants, and reptiles. </a:t>
            </a:r>
            <a:endParaRPr sz="1000">
              <a:solidFill>
                <a:schemeClr val="dk2"/>
              </a:solidFill>
              <a:latin typeface="Roboto"/>
              <a:ea typeface="Roboto"/>
              <a:cs typeface="Roboto"/>
              <a:sym typeface="Roboto"/>
            </a:endParaRPr>
          </a:p>
          <a:p>
            <a:pPr indent="0" lvl="0" marL="0" rtl="0" algn="just">
              <a:spcBef>
                <a:spcPts val="0"/>
              </a:spcBef>
              <a:spcAft>
                <a:spcPts val="0"/>
              </a:spcAft>
              <a:buNone/>
            </a:pPr>
            <a:r>
              <a:t/>
            </a:r>
            <a:endParaRPr sz="1000">
              <a:solidFill>
                <a:schemeClr val="dk2"/>
              </a:solidFill>
              <a:latin typeface="Roboto"/>
              <a:ea typeface="Roboto"/>
              <a:cs typeface="Roboto"/>
              <a:sym typeface="Roboto"/>
            </a:endParaRPr>
          </a:p>
          <a:p>
            <a:pPr indent="0" lvl="0" marL="0" rtl="0" algn="just">
              <a:spcBef>
                <a:spcPts val="0"/>
              </a:spcBef>
              <a:spcAft>
                <a:spcPts val="0"/>
              </a:spcAft>
              <a:buNone/>
            </a:pPr>
            <a:r>
              <a:rPr b="1" lang="en" sz="1000">
                <a:solidFill>
                  <a:schemeClr val="dk2"/>
                </a:solidFill>
                <a:latin typeface="Roboto"/>
                <a:ea typeface="Roboto"/>
                <a:cs typeface="Roboto"/>
                <a:sym typeface="Roboto"/>
              </a:rPr>
              <a:t>Our mission is to </a:t>
            </a:r>
            <a:r>
              <a:rPr lang="en" sz="1000">
                <a:solidFill>
                  <a:schemeClr val="dk2"/>
                </a:solidFill>
                <a:latin typeface="Roboto"/>
                <a:ea typeface="Roboto"/>
                <a:cs typeface="Roboto"/>
                <a:sym typeface="Roboto"/>
              </a:rPr>
              <a:t>assists zoo workers and the zoo itself by delivering a smart, controlling, and monitoring environment that protects sensitive zoo animals. </a:t>
            </a:r>
            <a:endParaRPr b="1" sz="100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044"/>
              <a:t>Thank you for your time!</a:t>
            </a:r>
            <a:endParaRPr b="1" sz="4044"/>
          </a:p>
          <a:p>
            <a:pPr indent="0" lvl="0" marL="0" rtl="0" algn="ctr">
              <a:spcBef>
                <a:spcPts val="0"/>
              </a:spcBef>
              <a:spcAft>
                <a:spcPts val="0"/>
              </a:spcAft>
              <a:buNone/>
            </a:pPr>
            <a:br>
              <a:rPr lang="en" sz="2500"/>
            </a:br>
            <a:r>
              <a:rPr lang="en" sz="2500"/>
              <a:t>Any questions? </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 type="body"/>
          </p:nvPr>
        </p:nvSpPr>
        <p:spPr>
          <a:xfrm>
            <a:off x="4482650" y="179750"/>
            <a:ext cx="2804400" cy="17292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n" sz="1150"/>
              <a:t>Our Project will be following a </a:t>
            </a:r>
            <a:r>
              <a:rPr b="1" lang="en" sz="1150"/>
              <a:t>general IoT reference model</a:t>
            </a:r>
            <a:r>
              <a:rPr lang="en" sz="1150"/>
              <a:t> used by many other IoT applications. This contains four standard layers:</a:t>
            </a:r>
            <a:br>
              <a:rPr lang="en" sz="1000"/>
            </a:br>
            <a:br>
              <a:rPr lang="en" sz="1000"/>
            </a:br>
            <a:r>
              <a:rPr lang="en" sz="1000"/>
              <a:t>1. Application Layer</a:t>
            </a:r>
            <a:br>
              <a:rPr lang="en" sz="1000"/>
            </a:br>
            <a:r>
              <a:rPr lang="en" sz="1000"/>
              <a:t>2. Service Layer</a:t>
            </a:r>
            <a:br>
              <a:rPr lang="en" sz="1000"/>
            </a:br>
            <a:r>
              <a:rPr lang="en" sz="1000"/>
              <a:t>3. Network Layer</a:t>
            </a:r>
            <a:br>
              <a:rPr lang="en" sz="1000"/>
            </a:br>
            <a:r>
              <a:rPr lang="en" sz="1000"/>
              <a:t>4. Device Layer</a:t>
            </a:r>
            <a:endParaRPr sz="1000"/>
          </a:p>
          <a:p>
            <a:pPr indent="0" lvl="0" marL="0" rtl="0" algn="just">
              <a:spcBef>
                <a:spcPts val="1200"/>
              </a:spcBef>
              <a:spcAft>
                <a:spcPts val="1200"/>
              </a:spcAft>
              <a:buNone/>
            </a:pPr>
            <a:r>
              <a:t/>
            </a:r>
            <a:endParaRPr sz="1000"/>
          </a:p>
        </p:txBody>
      </p:sp>
      <p:sp>
        <p:nvSpPr>
          <p:cNvPr id="89" name="Google Shape;89;p15"/>
          <p:cNvSpPr txBox="1"/>
          <p:nvPr>
            <p:ph type="title"/>
          </p:nvPr>
        </p:nvSpPr>
        <p:spPr>
          <a:xfrm>
            <a:off x="311725" y="32485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u="sng">
                <a:solidFill>
                  <a:srgbClr val="FFE599"/>
                </a:solidFill>
              </a:rPr>
              <a:t>Standards</a:t>
            </a:r>
            <a:r>
              <a:rPr lang="en" sz="2500" u="sng">
                <a:solidFill>
                  <a:srgbClr val="FFE599"/>
                </a:solidFill>
              </a:rPr>
              <a:t> </a:t>
            </a:r>
            <a:endParaRPr sz="2500" u="sng">
              <a:solidFill>
                <a:srgbClr val="FFE599"/>
              </a:solidFill>
            </a:endParaRPr>
          </a:p>
          <a:p>
            <a:pPr indent="0" lvl="0" marL="0" rtl="0" algn="l">
              <a:spcBef>
                <a:spcPts val="0"/>
              </a:spcBef>
              <a:spcAft>
                <a:spcPts val="0"/>
              </a:spcAft>
              <a:buNone/>
            </a:pPr>
            <a:r>
              <a:t/>
            </a:r>
            <a:endParaRPr sz="1500" u="sng">
              <a:solidFill>
                <a:srgbClr val="FFE599"/>
              </a:solidFill>
            </a:endParaRPr>
          </a:p>
          <a:p>
            <a:pPr indent="-314325" lvl="0" marL="457200" rtl="0" algn="l">
              <a:spcBef>
                <a:spcPts val="0"/>
              </a:spcBef>
              <a:spcAft>
                <a:spcPts val="0"/>
              </a:spcAft>
              <a:buSzPts val="1350"/>
              <a:buChar char="➢"/>
            </a:pPr>
            <a:r>
              <a:rPr lang="en" sz="1350"/>
              <a:t>Introduce our standards</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pic>
        <p:nvPicPr>
          <p:cNvPr id="90" name="Google Shape;90;p15"/>
          <p:cNvPicPr preferRelativeResize="0"/>
          <p:nvPr/>
        </p:nvPicPr>
        <p:blipFill>
          <a:blip r:embed="rId3">
            <a:alphaModFix/>
          </a:blip>
          <a:stretch>
            <a:fillRect/>
          </a:stretch>
        </p:blipFill>
        <p:spPr>
          <a:xfrm>
            <a:off x="7287050" y="263500"/>
            <a:ext cx="1722825" cy="1382993"/>
          </a:xfrm>
          <a:prstGeom prst="rect">
            <a:avLst/>
          </a:prstGeom>
          <a:noFill/>
          <a:ln cap="flat" cmpd="sng" w="9525">
            <a:solidFill>
              <a:schemeClr val="dk2"/>
            </a:solidFill>
            <a:prstDash val="solid"/>
            <a:round/>
            <a:headEnd len="sm" w="sm" type="none"/>
            <a:tailEnd len="sm" w="sm" type="none"/>
          </a:ln>
        </p:spPr>
      </p:pic>
      <p:sp>
        <p:nvSpPr>
          <p:cNvPr id="91" name="Google Shape;91;p15"/>
          <p:cNvSpPr txBox="1"/>
          <p:nvPr/>
        </p:nvSpPr>
        <p:spPr>
          <a:xfrm>
            <a:off x="7564350" y="161645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Roboto"/>
                <a:ea typeface="Roboto"/>
                <a:cs typeface="Roboto"/>
                <a:sym typeface="Roboto"/>
              </a:rPr>
              <a:t>Fig. 1: IoT </a:t>
            </a:r>
            <a:r>
              <a:rPr lang="en" sz="700">
                <a:solidFill>
                  <a:schemeClr val="dk2"/>
                </a:solidFill>
                <a:latin typeface="Roboto"/>
                <a:ea typeface="Roboto"/>
                <a:cs typeface="Roboto"/>
                <a:sym typeface="Roboto"/>
              </a:rPr>
              <a:t>reference </a:t>
            </a:r>
            <a:r>
              <a:rPr lang="en" sz="700">
                <a:solidFill>
                  <a:schemeClr val="dk2"/>
                </a:solidFill>
                <a:latin typeface="Roboto"/>
                <a:ea typeface="Roboto"/>
                <a:cs typeface="Roboto"/>
                <a:sym typeface="Roboto"/>
              </a:rPr>
              <a:t>model</a:t>
            </a:r>
            <a:endParaRPr sz="700">
              <a:solidFill>
                <a:schemeClr val="dk2"/>
              </a:solidFill>
              <a:latin typeface="Roboto"/>
              <a:ea typeface="Roboto"/>
              <a:cs typeface="Roboto"/>
              <a:sym typeface="Roboto"/>
            </a:endParaRPr>
          </a:p>
        </p:txBody>
      </p:sp>
      <p:sp>
        <p:nvSpPr>
          <p:cNvPr id="92" name="Google Shape;92;p15"/>
          <p:cNvSpPr txBox="1"/>
          <p:nvPr/>
        </p:nvSpPr>
        <p:spPr>
          <a:xfrm>
            <a:off x="4482650" y="1952925"/>
            <a:ext cx="45270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dk2"/>
                </a:solidFill>
                <a:latin typeface="Roboto"/>
                <a:ea typeface="Roboto"/>
                <a:cs typeface="Roboto"/>
                <a:sym typeface="Roboto"/>
              </a:rPr>
              <a:t>But when it comes to modeling these standards to this project’s specifics, we </a:t>
            </a:r>
            <a:r>
              <a:rPr b="1" lang="en" sz="1000">
                <a:solidFill>
                  <a:schemeClr val="dk2"/>
                </a:solidFill>
                <a:latin typeface="Roboto"/>
                <a:ea typeface="Roboto"/>
                <a:cs typeface="Roboto"/>
                <a:sym typeface="Roboto"/>
              </a:rPr>
              <a:t>modified all of the layers</a:t>
            </a:r>
            <a:r>
              <a:rPr lang="en" sz="1000">
                <a:solidFill>
                  <a:schemeClr val="dk2"/>
                </a:solidFill>
                <a:latin typeface="Roboto"/>
                <a:ea typeface="Roboto"/>
                <a:cs typeface="Roboto"/>
                <a:sym typeface="Roboto"/>
              </a:rPr>
              <a:t> according to satisfy project requirements. </a:t>
            </a:r>
            <a:endParaRPr sz="1000">
              <a:solidFill>
                <a:schemeClr val="dk2"/>
              </a:solidFill>
              <a:latin typeface="Roboto"/>
              <a:ea typeface="Roboto"/>
              <a:cs typeface="Roboto"/>
              <a:sym typeface="Roboto"/>
            </a:endParaRPr>
          </a:p>
        </p:txBody>
      </p:sp>
      <p:pic>
        <p:nvPicPr>
          <p:cNvPr id="93" name="Google Shape;93;p15"/>
          <p:cNvPicPr preferRelativeResize="0"/>
          <p:nvPr/>
        </p:nvPicPr>
        <p:blipFill>
          <a:blip r:embed="rId4">
            <a:alphaModFix/>
          </a:blip>
          <a:stretch>
            <a:fillRect/>
          </a:stretch>
        </p:blipFill>
        <p:spPr>
          <a:xfrm>
            <a:off x="4482650" y="2413300"/>
            <a:ext cx="4527001" cy="1541948"/>
          </a:xfrm>
          <a:prstGeom prst="rect">
            <a:avLst/>
          </a:prstGeom>
          <a:noFill/>
          <a:ln>
            <a:noFill/>
          </a:ln>
        </p:spPr>
      </p:pic>
      <p:sp>
        <p:nvSpPr>
          <p:cNvPr id="94" name="Google Shape;94;p15"/>
          <p:cNvSpPr txBox="1"/>
          <p:nvPr/>
        </p:nvSpPr>
        <p:spPr>
          <a:xfrm>
            <a:off x="5246150" y="3917525"/>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latin typeface="Roboto"/>
                <a:ea typeface="Roboto"/>
                <a:cs typeface="Roboto"/>
                <a:sym typeface="Roboto"/>
              </a:rPr>
              <a:t>Fig. 2: Modified IoT model</a:t>
            </a:r>
            <a:endParaRPr sz="7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Project Description</a:t>
            </a:r>
            <a:endParaRPr sz="2500">
              <a:solidFill>
                <a:srgbClr val="FFE599"/>
              </a:solidFill>
            </a:endParaRPr>
          </a:p>
        </p:txBody>
      </p:sp>
      <p:sp>
        <p:nvSpPr>
          <p:cNvPr id="100" name="Google Shape;100;p16"/>
          <p:cNvSpPr txBox="1"/>
          <p:nvPr/>
        </p:nvSpPr>
        <p:spPr>
          <a:xfrm>
            <a:off x="415650" y="783425"/>
            <a:ext cx="83127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rgbClr val="FFE599"/>
                </a:solidFill>
                <a:latin typeface="Roboto"/>
                <a:ea typeface="Roboto"/>
                <a:cs typeface="Roboto"/>
                <a:sym typeface="Roboto"/>
              </a:rPr>
              <a:t>The SmartZoo</a:t>
            </a:r>
            <a:r>
              <a:rPr lang="en">
                <a:solidFill>
                  <a:schemeClr val="lt1"/>
                </a:solidFill>
                <a:latin typeface="Roboto"/>
                <a:ea typeface="Roboto"/>
                <a:cs typeface="Roboto"/>
                <a:sym typeface="Roboto"/>
              </a:rPr>
              <a:t> is a project that is going to be a primary control and monitoring system that will have</a:t>
            </a:r>
            <a:endParaRPr>
              <a:solidFill>
                <a:schemeClr val="lt1"/>
              </a:solidFill>
              <a:latin typeface="Roboto"/>
              <a:ea typeface="Roboto"/>
              <a:cs typeface="Roboto"/>
              <a:sym typeface="Roboto"/>
            </a:endParaRPr>
          </a:p>
          <a:p>
            <a:pPr indent="0" lvl="0" marL="0" rtl="0" algn="just">
              <a:spcBef>
                <a:spcPts val="0"/>
              </a:spcBef>
              <a:spcAft>
                <a:spcPts val="0"/>
              </a:spcAft>
              <a:buNone/>
            </a:pPr>
            <a:r>
              <a:rPr lang="en">
                <a:solidFill>
                  <a:schemeClr val="lt1"/>
                </a:solidFill>
                <a:latin typeface="Roboto"/>
                <a:ea typeface="Roboto"/>
                <a:cs typeface="Roboto"/>
                <a:sym typeface="Roboto"/>
              </a:rPr>
              <a:t>sensors and nodes connected to its microcontroller end, and user input and application interface to the</a:t>
            </a:r>
            <a:endParaRPr>
              <a:solidFill>
                <a:schemeClr val="lt1"/>
              </a:solidFill>
              <a:latin typeface="Roboto"/>
              <a:ea typeface="Roboto"/>
              <a:cs typeface="Roboto"/>
              <a:sym typeface="Roboto"/>
            </a:endParaRPr>
          </a:p>
          <a:p>
            <a:pPr indent="0" lvl="0" marL="0" rtl="0" algn="just">
              <a:spcBef>
                <a:spcPts val="0"/>
              </a:spcBef>
              <a:spcAft>
                <a:spcPts val="0"/>
              </a:spcAft>
              <a:buNone/>
            </a:pPr>
            <a:r>
              <a:rPr lang="en">
                <a:solidFill>
                  <a:schemeClr val="lt1"/>
                </a:solidFill>
                <a:latin typeface="Roboto"/>
                <a:ea typeface="Roboto"/>
                <a:cs typeface="Roboto"/>
                <a:sym typeface="Roboto"/>
              </a:rPr>
              <a:t>Other. And all of these systems will be working and functioning via WiFi and cloud-based programming</a:t>
            </a:r>
            <a:endParaRPr>
              <a:solidFill>
                <a:schemeClr val="lt1"/>
              </a:solidFill>
              <a:latin typeface="Roboto"/>
              <a:ea typeface="Roboto"/>
              <a:cs typeface="Roboto"/>
              <a:sym typeface="Roboto"/>
            </a:endParaRPr>
          </a:p>
          <a:p>
            <a:pPr indent="0" lvl="0" marL="0" rtl="0" algn="just">
              <a:spcBef>
                <a:spcPts val="0"/>
              </a:spcBef>
              <a:spcAft>
                <a:spcPts val="0"/>
              </a:spcAft>
              <a:buNone/>
            </a:pPr>
            <a:r>
              <a:rPr lang="en">
                <a:solidFill>
                  <a:schemeClr val="lt1"/>
                </a:solidFill>
                <a:latin typeface="Roboto"/>
                <a:ea typeface="Roboto"/>
                <a:cs typeface="Roboto"/>
                <a:sym typeface="Roboto"/>
              </a:rPr>
              <a:t>and communication. A very basic idea behind our project is modeled in Fig. 3. As we can see we have</a:t>
            </a:r>
            <a:endParaRPr>
              <a:solidFill>
                <a:schemeClr val="lt1"/>
              </a:solidFill>
              <a:latin typeface="Roboto"/>
              <a:ea typeface="Roboto"/>
              <a:cs typeface="Roboto"/>
              <a:sym typeface="Roboto"/>
            </a:endParaRPr>
          </a:p>
          <a:p>
            <a:pPr indent="0" lvl="0" marL="0" rtl="0" algn="just">
              <a:spcBef>
                <a:spcPts val="0"/>
              </a:spcBef>
              <a:spcAft>
                <a:spcPts val="0"/>
              </a:spcAft>
              <a:buNone/>
            </a:pPr>
            <a:r>
              <a:rPr lang="en">
                <a:solidFill>
                  <a:schemeClr val="lt1"/>
                </a:solidFill>
                <a:latin typeface="Roboto"/>
                <a:ea typeface="Roboto"/>
                <a:cs typeface="Roboto"/>
                <a:sym typeface="Roboto"/>
              </a:rPr>
              <a:t>three major modules in this project. The software user interface, cloud and data processing, and data</a:t>
            </a:r>
            <a:endParaRPr>
              <a:solidFill>
                <a:schemeClr val="lt1"/>
              </a:solidFill>
              <a:latin typeface="Roboto"/>
              <a:ea typeface="Roboto"/>
              <a:cs typeface="Roboto"/>
              <a:sym typeface="Roboto"/>
            </a:endParaRPr>
          </a:p>
          <a:p>
            <a:pPr indent="0" lvl="0" marL="0" rtl="0" algn="just">
              <a:spcBef>
                <a:spcPts val="0"/>
              </a:spcBef>
              <a:spcAft>
                <a:spcPts val="0"/>
              </a:spcAft>
              <a:buNone/>
            </a:pPr>
            <a:r>
              <a:rPr lang="en">
                <a:solidFill>
                  <a:schemeClr val="lt1"/>
                </a:solidFill>
                <a:latin typeface="Roboto"/>
                <a:ea typeface="Roboto"/>
                <a:cs typeface="Roboto"/>
                <a:sym typeface="Roboto"/>
              </a:rPr>
              <a:t>gathering node.</a:t>
            </a:r>
            <a:endParaRPr>
              <a:solidFill>
                <a:schemeClr val="lt1"/>
              </a:solidFill>
              <a:latin typeface="Roboto"/>
              <a:ea typeface="Roboto"/>
              <a:cs typeface="Roboto"/>
              <a:sym typeface="Roboto"/>
            </a:endParaRPr>
          </a:p>
          <a:p>
            <a:pPr indent="0" lvl="0" marL="0" rtl="0" algn="just">
              <a:spcBef>
                <a:spcPts val="0"/>
              </a:spcBef>
              <a:spcAft>
                <a:spcPts val="0"/>
              </a:spcAft>
              <a:buNone/>
            </a:pPr>
            <a:r>
              <a:t/>
            </a:r>
            <a:endParaRPr>
              <a:solidFill>
                <a:srgbClr val="D9D9D9"/>
              </a:solidFill>
              <a:latin typeface="Roboto"/>
              <a:ea typeface="Roboto"/>
              <a:cs typeface="Roboto"/>
              <a:sym typeface="Roboto"/>
            </a:endParaRPr>
          </a:p>
          <a:p>
            <a:pPr indent="0" lvl="0" marL="0" rtl="0" algn="just">
              <a:spcBef>
                <a:spcPts val="0"/>
              </a:spcBef>
              <a:spcAft>
                <a:spcPts val="0"/>
              </a:spcAft>
              <a:buNone/>
            </a:pPr>
            <a:r>
              <a:t/>
            </a:r>
            <a:endParaRPr>
              <a:solidFill>
                <a:srgbClr val="D9D9D9"/>
              </a:solidFill>
              <a:latin typeface="Roboto"/>
              <a:ea typeface="Roboto"/>
              <a:cs typeface="Roboto"/>
              <a:sym typeface="Roboto"/>
            </a:endParaRPr>
          </a:p>
        </p:txBody>
      </p:sp>
      <p:pic>
        <p:nvPicPr>
          <p:cNvPr id="101" name="Google Shape;101;p16"/>
          <p:cNvPicPr preferRelativeResize="0"/>
          <p:nvPr/>
        </p:nvPicPr>
        <p:blipFill>
          <a:blip r:embed="rId3">
            <a:alphaModFix/>
          </a:blip>
          <a:stretch>
            <a:fillRect/>
          </a:stretch>
        </p:blipFill>
        <p:spPr>
          <a:xfrm>
            <a:off x="491850" y="2272225"/>
            <a:ext cx="5804748" cy="2472524"/>
          </a:xfrm>
          <a:prstGeom prst="rect">
            <a:avLst/>
          </a:prstGeom>
          <a:noFill/>
          <a:ln>
            <a:noFill/>
          </a:ln>
        </p:spPr>
      </p:pic>
      <p:sp>
        <p:nvSpPr>
          <p:cNvPr id="102" name="Google Shape;102;p16"/>
          <p:cNvSpPr txBox="1"/>
          <p:nvPr/>
        </p:nvSpPr>
        <p:spPr>
          <a:xfrm>
            <a:off x="1894225" y="4707025"/>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3: Basic block diagram</a:t>
            </a:r>
            <a:endParaRPr sz="7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The Stingray Module - Overview</a:t>
            </a:r>
            <a:endParaRPr sz="2500">
              <a:solidFill>
                <a:srgbClr val="FFE599"/>
              </a:solidFill>
            </a:endParaRPr>
          </a:p>
        </p:txBody>
      </p:sp>
      <p:pic>
        <p:nvPicPr>
          <p:cNvPr id="108" name="Google Shape;108;p17"/>
          <p:cNvPicPr preferRelativeResize="0"/>
          <p:nvPr/>
        </p:nvPicPr>
        <p:blipFill>
          <a:blip r:embed="rId3">
            <a:alphaModFix/>
          </a:blip>
          <a:stretch>
            <a:fillRect/>
          </a:stretch>
        </p:blipFill>
        <p:spPr>
          <a:xfrm>
            <a:off x="150475" y="1369375"/>
            <a:ext cx="6202051" cy="3140099"/>
          </a:xfrm>
          <a:prstGeom prst="rect">
            <a:avLst/>
          </a:prstGeom>
          <a:noFill/>
          <a:ln>
            <a:noFill/>
          </a:ln>
        </p:spPr>
      </p:pic>
      <p:sp>
        <p:nvSpPr>
          <p:cNvPr id="109" name="Google Shape;109;p17"/>
          <p:cNvSpPr txBox="1"/>
          <p:nvPr/>
        </p:nvSpPr>
        <p:spPr>
          <a:xfrm>
            <a:off x="87400" y="722875"/>
            <a:ext cx="890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rgbClr val="FFE599"/>
                </a:solidFill>
                <a:latin typeface="Roboto"/>
                <a:ea typeface="Roboto"/>
                <a:cs typeface="Roboto"/>
                <a:sym typeface="Roboto"/>
              </a:rPr>
              <a:t>Stingray module physical diagram</a:t>
            </a:r>
            <a:r>
              <a:rPr lang="en" sz="1000">
                <a:solidFill>
                  <a:schemeClr val="lt1"/>
                </a:solidFill>
                <a:latin typeface="Roboto"/>
                <a:ea typeface="Roboto"/>
                <a:cs typeface="Roboto"/>
                <a:sym typeface="Roboto"/>
              </a:rPr>
              <a:t> is created to visualize how our physical components are standing along and within the complete system of sensors and modules. We have a total of 3 input sensors that will be individually configured and connected to our microcontroller. These are the temperature sensor, ph-sensor, oxidation sensor, camera module, and actuator that will be the controlling part.</a:t>
            </a:r>
            <a:endParaRPr sz="1000">
              <a:solidFill>
                <a:schemeClr val="lt1"/>
              </a:solidFill>
              <a:latin typeface="Roboto"/>
              <a:ea typeface="Roboto"/>
              <a:cs typeface="Roboto"/>
              <a:sym typeface="Roboto"/>
            </a:endParaRPr>
          </a:p>
        </p:txBody>
      </p:sp>
      <p:sp>
        <p:nvSpPr>
          <p:cNvPr id="110" name="Google Shape;110;p17"/>
          <p:cNvSpPr txBox="1"/>
          <p:nvPr/>
        </p:nvSpPr>
        <p:spPr>
          <a:xfrm>
            <a:off x="1751500" y="44743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4: </a:t>
            </a:r>
            <a:r>
              <a:rPr lang="en" sz="700">
                <a:solidFill>
                  <a:schemeClr val="lt1"/>
                </a:solidFill>
                <a:latin typeface="Roboto"/>
                <a:ea typeface="Roboto"/>
                <a:cs typeface="Roboto"/>
                <a:sym typeface="Roboto"/>
              </a:rPr>
              <a:t>Stingray</a:t>
            </a:r>
            <a:r>
              <a:rPr lang="en" sz="700">
                <a:solidFill>
                  <a:schemeClr val="lt1"/>
                </a:solidFill>
                <a:latin typeface="Roboto"/>
                <a:ea typeface="Roboto"/>
                <a:cs typeface="Roboto"/>
                <a:sym typeface="Roboto"/>
              </a:rPr>
              <a:t> module physical diagram</a:t>
            </a:r>
            <a:endParaRPr sz="700">
              <a:solidFill>
                <a:schemeClr val="lt1"/>
              </a:solidFill>
              <a:latin typeface="Roboto"/>
              <a:ea typeface="Roboto"/>
              <a:cs typeface="Roboto"/>
              <a:sym typeface="Roboto"/>
            </a:endParaRPr>
          </a:p>
        </p:txBody>
      </p:sp>
      <p:sp>
        <p:nvSpPr>
          <p:cNvPr id="111" name="Google Shape;111;p17"/>
          <p:cNvSpPr txBox="1"/>
          <p:nvPr/>
        </p:nvSpPr>
        <p:spPr>
          <a:xfrm>
            <a:off x="6302225" y="1369375"/>
            <a:ext cx="2638500" cy="2647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Microcontroller:</a:t>
            </a:r>
            <a:r>
              <a:rPr lang="en" sz="1000">
                <a:solidFill>
                  <a:srgbClr val="FFE599"/>
                </a:solidFill>
                <a:latin typeface="Roboto"/>
                <a:ea typeface="Roboto"/>
                <a:cs typeface="Roboto"/>
                <a:sym typeface="Roboto"/>
              </a:rPr>
              <a:t> </a:t>
            </a:r>
            <a:r>
              <a:rPr lang="en" sz="1000">
                <a:solidFill>
                  <a:schemeClr val="lt1"/>
                </a:solidFill>
                <a:latin typeface="Roboto"/>
                <a:ea typeface="Roboto"/>
                <a:cs typeface="Roboto"/>
                <a:sym typeface="Roboto"/>
              </a:rPr>
              <a:t>Arduino UNO Rev2</a:t>
            </a:r>
            <a:endParaRPr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chemeClr val="lt1"/>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Battery: </a:t>
            </a:r>
            <a:r>
              <a:rPr b="1" lang="en" sz="1000">
                <a:solidFill>
                  <a:schemeClr val="lt1"/>
                </a:solidFill>
                <a:latin typeface="Roboto"/>
                <a:ea typeface="Roboto"/>
                <a:cs typeface="Roboto"/>
                <a:sym typeface="Roboto"/>
              </a:rPr>
              <a:t>12V Lead-acid battery</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Solar panel: </a:t>
            </a:r>
            <a:r>
              <a:rPr b="1" lang="en" sz="1000">
                <a:solidFill>
                  <a:schemeClr val="lt1"/>
                </a:solidFill>
                <a:latin typeface="Roboto"/>
                <a:ea typeface="Roboto"/>
                <a:cs typeface="Roboto"/>
                <a:sym typeface="Roboto"/>
              </a:rPr>
              <a:t>10W-12V Solar Panel</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Temperature sensor: </a:t>
            </a:r>
            <a:r>
              <a:rPr b="1" lang="en" sz="1000">
                <a:solidFill>
                  <a:schemeClr val="lt1"/>
                </a:solidFill>
                <a:latin typeface="Roboto"/>
                <a:ea typeface="Roboto"/>
                <a:cs typeface="Roboto"/>
                <a:sym typeface="Roboto"/>
              </a:rPr>
              <a:t>DS18B20 Temperature Probe </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pH sensor: </a:t>
            </a:r>
            <a:r>
              <a:rPr b="1" lang="en" sz="1000">
                <a:solidFill>
                  <a:schemeClr val="lt1"/>
                </a:solidFill>
                <a:latin typeface="Roboto"/>
                <a:ea typeface="Roboto"/>
                <a:cs typeface="Roboto"/>
                <a:sym typeface="Roboto"/>
              </a:rPr>
              <a:t>pH 0-14 </a:t>
            </a:r>
            <a:r>
              <a:rPr b="1" lang="en" sz="1000">
                <a:solidFill>
                  <a:schemeClr val="lt1"/>
                </a:solidFill>
                <a:latin typeface="Roboto"/>
                <a:ea typeface="Roboto"/>
                <a:cs typeface="Roboto"/>
                <a:sym typeface="Roboto"/>
              </a:rPr>
              <a:t>Probe </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Oxidation sensor: </a:t>
            </a:r>
            <a:r>
              <a:rPr b="1" lang="en" sz="1000">
                <a:solidFill>
                  <a:schemeClr val="lt1"/>
                </a:solidFill>
                <a:latin typeface="Roboto"/>
                <a:ea typeface="Roboto"/>
                <a:cs typeface="Roboto"/>
                <a:sym typeface="Roboto"/>
              </a:rPr>
              <a:t> 51/STM32 ORP Meter Sensor</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b="1" sz="1000">
              <a:solidFill>
                <a:schemeClr val="lt1"/>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Camera module: </a:t>
            </a:r>
            <a:r>
              <a:rPr b="1" lang="en" sz="1000">
                <a:solidFill>
                  <a:schemeClr val="lt1"/>
                </a:solidFill>
                <a:latin typeface="Roboto"/>
                <a:ea typeface="Roboto"/>
                <a:cs typeface="Roboto"/>
                <a:sym typeface="Roboto"/>
              </a:rPr>
              <a:t>ESP32-Wrover OV2640 Camera module</a:t>
            </a:r>
            <a:endParaRPr b="1" sz="10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The Stingray Module - Actuator</a:t>
            </a:r>
            <a:endParaRPr sz="2500">
              <a:solidFill>
                <a:srgbClr val="FFE599"/>
              </a:solidFill>
            </a:endParaRPr>
          </a:p>
        </p:txBody>
      </p:sp>
      <p:pic>
        <p:nvPicPr>
          <p:cNvPr id="117" name="Google Shape;117;p18"/>
          <p:cNvPicPr preferRelativeResize="0"/>
          <p:nvPr/>
        </p:nvPicPr>
        <p:blipFill>
          <a:blip r:embed="rId3">
            <a:alphaModFix/>
          </a:blip>
          <a:stretch>
            <a:fillRect/>
          </a:stretch>
        </p:blipFill>
        <p:spPr>
          <a:xfrm>
            <a:off x="156574" y="1445075"/>
            <a:ext cx="5811275" cy="3363675"/>
          </a:xfrm>
          <a:prstGeom prst="rect">
            <a:avLst/>
          </a:prstGeom>
          <a:noFill/>
          <a:ln>
            <a:noFill/>
          </a:ln>
        </p:spPr>
      </p:pic>
      <p:sp>
        <p:nvSpPr>
          <p:cNvPr id="118" name="Google Shape;118;p18"/>
          <p:cNvSpPr txBox="1"/>
          <p:nvPr/>
        </p:nvSpPr>
        <p:spPr>
          <a:xfrm>
            <a:off x="1666288" y="47684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5: Actuator physical diagram</a:t>
            </a:r>
            <a:endParaRPr sz="700">
              <a:solidFill>
                <a:schemeClr val="lt1"/>
              </a:solidFill>
              <a:latin typeface="Roboto"/>
              <a:ea typeface="Roboto"/>
              <a:cs typeface="Roboto"/>
              <a:sym typeface="Roboto"/>
            </a:endParaRPr>
          </a:p>
        </p:txBody>
      </p:sp>
      <p:sp>
        <p:nvSpPr>
          <p:cNvPr id="119" name="Google Shape;119;p18"/>
          <p:cNvSpPr txBox="1"/>
          <p:nvPr/>
        </p:nvSpPr>
        <p:spPr>
          <a:xfrm>
            <a:off x="120150" y="685150"/>
            <a:ext cx="89037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lt1"/>
                </a:solidFill>
                <a:latin typeface="Roboto"/>
                <a:ea typeface="Roboto"/>
                <a:cs typeface="Roboto"/>
                <a:sym typeface="Roboto"/>
              </a:rPr>
              <a:t>The figure below demonstrates how the</a:t>
            </a:r>
            <a:r>
              <a:rPr lang="en" sz="1000">
                <a:solidFill>
                  <a:srgbClr val="FFE599"/>
                </a:solidFill>
                <a:latin typeface="Roboto"/>
                <a:ea typeface="Roboto"/>
                <a:cs typeface="Roboto"/>
                <a:sym typeface="Roboto"/>
              </a:rPr>
              <a:t> actuator module</a:t>
            </a:r>
            <a:r>
              <a:rPr lang="en" sz="1000">
                <a:solidFill>
                  <a:schemeClr val="lt1"/>
                </a:solidFill>
                <a:latin typeface="Roboto"/>
                <a:ea typeface="Roboto"/>
                <a:cs typeface="Roboto"/>
                <a:sym typeface="Roboto"/>
              </a:rPr>
              <a:t> works. We have a ESP8266 Wrove D1 R1 board connected to a IoT Power </a:t>
            </a:r>
            <a:r>
              <a:rPr lang="en" sz="1000">
                <a:solidFill>
                  <a:schemeClr val="lt1"/>
                </a:solidFill>
                <a:latin typeface="Roboto"/>
                <a:ea typeface="Roboto"/>
                <a:cs typeface="Roboto"/>
                <a:sym typeface="Roboto"/>
              </a:rPr>
              <a:t>relay</a:t>
            </a:r>
            <a:r>
              <a:rPr lang="en" sz="1000">
                <a:solidFill>
                  <a:schemeClr val="lt1"/>
                </a:solidFill>
                <a:latin typeface="Roboto"/>
                <a:ea typeface="Roboto"/>
                <a:cs typeface="Roboto"/>
                <a:sym typeface="Roboto"/>
              </a:rPr>
              <a:t> control pins. The relay has total of four outlets, one of which is always ON. </a:t>
            </a:r>
            <a:r>
              <a:rPr lang="en" sz="1000">
                <a:solidFill>
                  <a:schemeClr val="lt1"/>
                </a:solidFill>
                <a:latin typeface="Roboto"/>
                <a:ea typeface="Roboto"/>
                <a:cs typeface="Roboto"/>
                <a:sym typeface="Roboto"/>
              </a:rPr>
              <a:t>Microcontroller</a:t>
            </a:r>
            <a:r>
              <a:rPr lang="en" sz="1000">
                <a:solidFill>
                  <a:schemeClr val="lt1"/>
                </a:solidFill>
                <a:latin typeface="Roboto"/>
                <a:ea typeface="Roboto"/>
                <a:cs typeface="Roboto"/>
                <a:sym typeface="Roboto"/>
              </a:rPr>
              <a:t> is connected to the Always ON outlet to make sure it is always on and ready to command the relay when relay is connected to the power outlet. We have two water heating probes connected to the controllable outlets of the relay. This way we control switch on/off of the heater </a:t>
            </a:r>
            <a:r>
              <a:rPr lang="en" sz="1000">
                <a:solidFill>
                  <a:srgbClr val="FFE599"/>
                </a:solidFill>
                <a:latin typeface="Roboto"/>
                <a:ea typeface="Roboto"/>
                <a:cs typeface="Roboto"/>
                <a:sym typeface="Roboto"/>
              </a:rPr>
              <a:t>via user input through webpage. </a:t>
            </a:r>
            <a:endParaRPr sz="1000">
              <a:solidFill>
                <a:srgbClr val="FFE599"/>
              </a:solidFill>
              <a:latin typeface="Roboto"/>
              <a:ea typeface="Roboto"/>
              <a:cs typeface="Roboto"/>
              <a:sym typeface="Roboto"/>
            </a:endParaRPr>
          </a:p>
        </p:txBody>
      </p:sp>
      <p:sp>
        <p:nvSpPr>
          <p:cNvPr id="120" name="Google Shape;120;p18"/>
          <p:cNvSpPr txBox="1"/>
          <p:nvPr/>
        </p:nvSpPr>
        <p:spPr>
          <a:xfrm>
            <a:off x="5967850" y="1445075"/>
            <a:ext cx="2638500" cy="1569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Microcontroller:</a:t>
            </a:r>
            <a:r>
              <a:rPr lang="en" sz="1000">
                <a:solidFill>
                  <a:srgbClr val="FFE599"/>
                </a:solidFill>
                <a:latin typeface="Roboto"/>
                <a:ea typeface="Roboto"/>
                <a:cs typeface="Roboto"/>
                <a:sym typeface="Roboto"/>
              </a:rPr>
              <a:t> </a:t>
            </a:r>
            <a:r>
              <a:rPr lang="en" sz="1000">
                <a:solidFill>
                  <a:schemeClr val="lt1"/>
                </a:solidFill>
                <a:latin typeface="Roboto"/>
                <a:ea typeface="Roboto"/>
                <a:cs typeface="Roboto"/>
                <a:sym typeface="Roboto"/>
              </a:rPr>
              <a:t>ESP8266 Wrover D1 R1</a:t>
            </a:r>
            <a:endParaRPr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chemeClr val="lt1"/>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Power relay</a:t>
            </a:r>
            <a:r>
              <a:rPr b="1" lang="en" sz="1000">
                <a:solidFill>
                  <a:srgbClr val="FFE599"/>
                </a:solidFill>
                <a:latin typeface="Roboto"/>
                <a:ea typeface="Roboto"/>
                <a:cs typeface="Roboto"/>
                <a:sym typeface="Roboto"/>
              </a:rPr>
              <a:t>: </a:t>
            </a:r>
            <a:r>
              <a:rPr b="1" lang="en" sz="1000">
                <a:solidFill>
                  <a:schemeClr val="lt1"/>
                </a:solidFill>
                <a:latin typeface="Roboto"/>
                <a:ea typeface="Roboto"/>
                <a:cs typeface="Roboto"/>
                <a:sym typeface="Roboto"/>
              </a:rPr>
              <a:t>Enclosed high-power power controllable relay</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Heaters</a:t>
            </a:r>
            <a:r>
              <a:rPr b="1" lang="en" sz="1000">
                <a:solidFill>
                  <a:srgbClr val="FFE599"/>
                </a:solidFill>
                <a:latin typeface="Roboto"/>
                <a:ea typeface="Roboto"/>
                <a:cs typeface="Roboto"/>
                <a:sym typeface="Roboto"/>
              </a:rPr>
              <a:t>: </a:t>
            </a:r>
            <a:r>
              <a:rPr b="1" lang="en" sz="1000">
                <a:solidFill>
                  <a:schemeClr val="lt1"/>
                </a:solidFill>
                <a:latin typeface="Roboto"/>
                <a:ea typeface="Roboto"/>
                <a:cs typeface="Roboto"/>
                <a:sym typeface="Roboto"/>
              </a:rPr>
              <a:t>1500W </a:t>
            </a:r>
            <a:r>
              <a:rPr b="1" lang="en" sz="1000">
                <a:solidFill>
                  <a:schemeClr val="lt1"/>
                </a:solidFill>
                <a:latin typeface="Roboto"/>
                <a:ea typeface="Roboto"/>
                <a:cs typeface="Roboto"/>
                <a:sym typeface="Roboto"/>
              </a:rPr>
              <a:t>Electric submersible water heater</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b="1" sz="10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923700" y="110575"/>
            <a:ext cx="7356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The Stingray Module - Sensor connectivity</a:t>
            </a:r>
            <a:endParaRPr sz="2500">
              <a:solidFill>
                <a:srgbClr val="FFE599"/>
              </a:solidFill>
            </a:endParaRPr>
          </a:p>
        </p:txBody>
      </p:sp>
      <p:pic>
        <p:nvPicPr>
          <p:cNvPr id="126" name="Google Shape;126;p19"/>
          <p:cNvPicPr preferRelativeResize="0"/>
          <p:nvPr/>
        </p:nvPicPr>
        <p:blipFill>
          <a:blip r:embed="rId3">
            <a:alphaModFix/>
          </a:blip>
          <a:stretch>
            <a:fillRect/>
          </a:stretch>
        </p:blipFill>
        <p:spPr>
          <a:xfrm>
            <a:off x="127250" y="1669975"/>
            <a:ext cx="6577724" cy="3138750"/>
          </a:xfrm>
          <a:prstGeom prst="rect">
            <a:avLst/>
          </a:prstGeom>
          <a:noFill/>
          <a:ln>
            <a:noFill/>
          </a:ln>
        </p:spPr>
      </p:pic>
      <p:sp>
        <p:nvSpPr>
          <p:cNvPr id="127" name="Google Shape;127;p19"/>
          <p:cNvSpPr txBox="1"/>
          <p:nvPr/>
        </p:nvSpPr>
        <p:spPr>
          <a:xfrm>
            <a:off x="127250" y="773688"/>
            <a:ext cx="8844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The </a:t>
            </a:r>
            <a:r>
              <a:rPr lang="en" sz="1000">
                <a:solidFill>
                  <a:srgbClr val="FFE599"/>
                </a:solidFill>
                <a:latin typeface="Roboto"/>
                <a:ea typeface="Roboto"/>
                <a:cs typeface="Roboto"/>
                <a:sym typeface="Roboto"/>
              </a:rPr>
              <a:t>Fig. 6: Arduino and sensors</a:t>
            </a:r>
            <a:r>
              <a:rPr lang="en" sz="1000">
                <a:solidFill>
                  <a:schemeClr val="lt1"/>
                </a:solidFill>
                <a:latin typeface="Roboto"/>
                <a:ea typeface="Roboto"/>
                <a:cs typeface="Roboto"/>
                <a:sym typeface="Roboto"/>
              </a:rPr>
              <a:t> are created to visualize how our system will look when certain sensors and modules are connected to their corresponding pins. We can see that the figure is demonstrating a total of 3 sensor connectivity including a temperature sensor, oxidation module, and ph-sensor probe. These are all connected to a standard 5V power source and GND. Additionally, they have their own specific data pins that require a connection for them to work. Furthermore, we have a solar module connected as well. The solar module includes solar panels and a battery to charge.</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p:txBody>
      </p:sp>
      <p:sp>
        <p:nvSpPr>
          <p:cNvPr id="128" name="Google Shape;128;p19"/>
          <p:cNvSpPr txBox="1"/>
          <p:nvPr/>
        </p:nvSpPr>
        <p:spPr>
          <a:xfrm>
            <a:off x="1792038" y="4752125"/>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6: Arduino and sensors</a:t>
            </a:r>
            <a:endParaRPr sz="7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1143000" y="0"/>
            <a:ext cx="6857999" cy="514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1904550" y="110575"/>
            <a:ext cx="53349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FE599"/>
                </a:solidFill>
              </a:rPr>
              <a:t>Designing The Cloud</a:t>
            </a:r>
            <a:endParaRPr sz="2500">
              <a:solidFill>
                <a:srgbClr val="FFE599"/>
              </a:solidFill>
            </a:endParaRPr>
          </a:p>
        </p:txBody>
      </p:sp>
      <p:pic>
        <p:nvPicPr>
          <p:cNvPr id="139" name="Google Shape;139;p21"/>
          <p:cNvPicPr preferRelativeResize="0"/>
          <p:nvPr/>
        </p:nvPicPr>
        <p:blipFill>
          <a:blip r:embed="rId3">
            <a:alphaModFix/>
          </a:blip>
          <a:stretch>
            <a:fillRect/>
          </a:stretch>
        </p:blipFill>
        <p:spPr>
          <a:xfrm>
            <a:off x="194250" y="1589425"/>
            <a:ext cx="5407625" cy="3257050"/>
          </a:xfrm>
          <a:prstGeom prst="rect">
            <a:avLst/>
          </a:prstGeom>
          <a:noFill/>
          <a:ln>
            <a:noFill/>
          </a:ln>
        </p:spPr>
      </p:pic>
      <p:sp>
        <p:nvSpPr>
          <p:cNvPr id="140" name="Google Shape;140;p21"/>
          <p:cNvSpPr txBox="1"/>
          <p:nvPr/>
        </p:nvSpPr>
        <p:spPr>
          <a:xfrm>
            <a:off x="1228275" y="47961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a:ea typeface="Roboto"/>
                <a:cs typeface="Roboto"/>
                <a:sym typeface="Roboto"/>
              </a:rPr>
              <a:t>Fig. 7: Cloud</a:t>
            </a:r>
            <a:endParaRPr sz="700">
              <a:solidFill>
                <a:schemeClr val="lt1"/>
              </a:solidFill>
              <a:latin typeface="Roboto"/>
              <a:ea typeface="Roboto"/>
              <a:cs typeface="Roboto"/>
              <a:sym typeface="Roboto"/>
            </a:endParaRPr>
          </a:p>
        </p:txBody>
      </p:sp>
      <p:sp>
        <p:nvSpPr>
          <p:cNvPr id="141" name="Google Shape;141;p21"/>
          <p:cNvSpPr txBox="1"/>
          <p:nvPr/>
        </p:nvSpPr>
        <p:spPr>
          <a:xfrm>
            <a:off x="145350" y="722875"/>
            <a:ext cx="88533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lt1"/>
                </a:solidFill>
                <a:latin typeface="Roboto"/>
                <a:ea typeface="Roboto"/>
                <a:cs typeface="Roboto"/>
                <a:sym typeface="Roboto"/>
              </a:rPr>
              <a:t>The </a:t>
            </a:r>
            <a:r>
              <a:rPr lang="en" sz="1000">
                <a:solidFill>
                  <a:srgbClr val="FFE599"/>
                </a:solidFill>
                <a:latin typeface="Roboto"/>
                <a:ea typeface="Roboto"/>
                <a:cs typeface="Roboto"/>
                <a:sym typeface="Roboto"/>
              </a:rPr>
              <a:t>Fig. 7: Cloud block diagram</a:t>
            </a:r>
            <a:r>
              <a:rPr lang="en" sz="1000">
                <a:solidFill>
                  <a:schemeClr val="lt1"/>
                </a:solidFill>
                <a:latin typeface="Roboto"/>
                <a:ea typeface="Roboto"/>
                <a:cs typeface="Roboto"/>
                <a:sym typeface="Roboto"/>
              </a:rPr>
              <a:t> is provided to help us visualize how the cloud communication system is going to be configured to establish successful data flow between user and node. The cloud is going to store all data collected from our node and sort it in order via the FIFO buffer before transmitting it to our user interface device for monitoring. The user interface will be able to send feedback data which will be stored and transmitted to our node.</a:t>
            </a:r>
            <a:endParaRPr sz="1000">
              <a:solidFill>
                <a:schemeClr val="lt1"/>
              </a:solidFill>
              <a:latin typeface="Roboto"/>
              <a:ea typeface="Roboto"/>
              <a:cs typeface="Roboto"/>
              <a:sym typeface="Roboto"/>
            </a:endParaRPr>
          </a:p>
          <a:p>
            <a:pPr indent="0" lvl="0" marL="0" rtl="0" algn="just">
              <a:spcBef>
                <a:spcPts val="0"/>
              </a:spcBef>
              <a:spcAft>
                <a:spcPts val="0"/>
              </a:spcAft>
              <a:buNone/>
            </a:pPr>
            <a:r>
              <a:t/>
            </a:r>
            <a:endParaRPr sz="1000">
              <a:solidFill>
                <a:schemeClr val="lt1"/>
              </a:solidFill>
              <a:latin typeface="Roboto"/>
              <a:ea typeface="Roboto"/>
              <a:cs typeface="Roboto"/>
              <a:sym typeface="Roboto"/>
            </a:endParaRPr>
          </a:p>
        </p:txBody>
      </p:sp>
      <p:sp>
        <p:nvSpPr>
          <p:cNvPr id="142" name="Google Shape;142;p21"/>
          <p:cNvSpPr txBox="1"/>
          <p:nvPr/>
        </p:nvSpPr>
        <p:spPr>
          <a:xfrm>
            <a:off x="5482425" y="1523275"/>
            <a:ext cx="3565200" cy="2185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Cloud</a:t>
            </a:r>
            <a:r>
              <a:rPr b="1" lang="en" sz="1000">
                <a:solidFill>
                  <a:srgbClr val="FFE599"/>
                </a:solidFill>
                <a:latin typeface="Roboto"/>
                <a:ea typeface="Roboto"/>
                <a:cs typeface="Roboto"/>
                <a:sym typeface="Roboto"/>
              </a:rPr>
              <a:t>:</a:t>
            </a:r>
            <a:r>
              <a:rPr lang="en" sz="1000">
                <a:solidFill>
                  <a:srgbClr val="FFE599"/>
                </a:solidFill>
                <a:latin typeface="Roboto"/>
                <a:ea typeface="Roboto"/>
                <a:cs typeface="Roboto"/>
                <a:sym typeface="Roboto"/>
              </a:rPr>
              <a:t> </a:t>
            </a:r>
            <a:r>
              <a:rPr lang="en" sz="1000">
                <a:solidFill>
                  <a:schemeClr val="lt1"/>
                </a:solidFill>
                <a:latin typeface="Roboto"/>
                <a:ea typeface="Roboto"/>
                <a:cs typeface="Roboto"/>
                <a:sym typeface="Roboto"/>
              </a:rPr>
              <a:t>Firebase powered </a:t>
            </a:r>
            <a:endParaRPr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chemeClr val="lt1"/>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Features:</a:t>
            </a:r>
            <a:r>
              <a:rPr b="1" lang="en" sz="1000">
                <a:solidFill>
                  <a:srgbClr val="FFE599"/>
                </a:solidFill>
                <a:latin typeface="Roboto"/>
                <a:ea typeface="Roboto"/>
                <a:cs typeface="Roboto"/>
                <a:sym typeface="Roboto"/>
              </a:rPr>
              <a:t> </a:t>
            </a:r>
            <a:r>
              <a:rPr b="1" lang="en" sz="1000">
                <a:solidFill>
                  <a:schemeClr val="lt1"/>
                </a:solidFill>
                <a:latin typeface="Roboto"/>
                <a:ea typeface="Roboto"/>
                <a:cs typeface="Roboto"/>
                <a:sym typeface="Roboto"/>
              </a:rPr>
              <a:t>Store data &amp; operate data flow via cloud functions</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b="1" sz="1000">
              <a:solidFill>
                <a:schemeClr val="lt1"/>
              </a:solidFill>
              <a:latin typeface="Roboto"/>
              <a:ea typeface="Roboto"/>
              <a:cs typeface="Roboto"/>
              <a:sym typeface="Roboto"/>
            </a:endParaRPr>
          </a:p>
          <a:p>
            <a:pPr indent="-292100" lvl="0" marL="457200" rtl="0" algn="just">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Cloud Functions:</a:t>
            </a:r>
            <a:r>
              <a:rPr b="1" lang="en" sz="1000">
                <a:solidFill>
                  <a:schemeClr val="lt1"/>
                </a:solidFill>
                <a:latin typeface="Roboto"/>
                <a:ea typeface="Roboto"/>
                <a:cs typeface="Roboto"/>
                <a:sym typeface="Roboto"/>
              </a:rPr>
              <a:t> functions handle all of the requests/receive data from the sensors. After data is inserted into the database, the cloud functions handle how all the data is stored and shifted inside the database.</a:t>
            </a:r>
            <a:endParaRPr b="1" sz="1000">
              <a:solidFill>
                <a:schemeClr val="lt1"/>
              </a:solidFill>
              <a:latin typeface="Roboto"/>
              <a:ea typeface="Roboto"/>
              <a:cs typeface="Roboto"/>
              <a:sym typeface="Roboto"/>
            </a:endParaRPr>
          </a:p>
          <a:p>
            <a:pPr indent="0" lvl="0" marL="457200" rtl="0" algn="l">
              <a:spcBef>
                <a:spcPts val="0"/>
              </a:spcBef>
              <a:spcAft>
                <a:spcPts val="0"/>
              </a:spcAft>
              <a:buNone/>
            </a:pPr>
            <a:r>
              <a:t/>
            </a:r>
            <a:endParaRPr sz="1000">
              <a:solidFill>
                <a:srgbClr val="FFE599"/>
              </a:solidFill>
              <a:latin typeface="Roboto"/>
              <a:ea typeface="Roboto"/>
              <a:cs typeface="Roboto"/>
              <a:sym typeface="Roboto"/>
            </a:endParaRPr>
          </a:p>
          <a:p>
            <a:pPr indent="-292100" lvl="0" marL="457200" rtl="0" algn="l">
              <a:spcBef>
                <a:spcPts val="0"/>
              </a:spcBef>
              <a:spcAft>
                <a:spcPts val="0"/>
              </a:spcAft>
              <a:buClr>
                <a:srgbClr val="FFE599"/>
              </a:buClr>
              <a:buSzPts val="1000"/>
              <a:buFont typeface="Roboto"/>
              <a:buChar char="➢"/>
            </a:pPr>
            <a:r>
              <a:rPr b="1" lang="en" sz="1000">
                <a:solidFill>
                  <a:srgbClr val="FFE599"/>
                </a:solidFill>
                <a:latin typeface="Roboto"/>
                <a:ea typeface="Roboto"/>
                <a:cs typeface="Roboto"/>
                <a:sym typeface="Roboto"/>
              </a:rPr>
              <a:t>Communication</a:t>
            </a:r>
            <a:r>
              <a:rPr b="1" lang="en" sz="1000">
                <a:solidFill>
                  <a:srgbClr val="FFE599"/>
                </a:solidFill>
                <a:latin typeface="Roboto"/>
                <a:ea typeface="Roboto"/>
                <a:cs typeface="Roboto"/>
                <a:sym typeface="Roboto"/>
              </a:rPr>
              <a:t>: </a:t>
            </a:r>
            <a:r>
              <a:rPr b="1" lang="en" sz="1000">
                <a:solidFill>
                  <a:schemeClr val="lt1"/>
                </a:solidFill>
                <a:latin typeface="Roboto"/>
                <a:ea typeface="Roboto"/>
                <a:cs typeface="Roboto"/>
                <a:sym typeface="Roboto"/>
              </a:rPr>
              <a:t>Via WiFi</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b="1" sz="10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